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7"/>
  </p:notesMasterIdLst>
  <p:sldIdLst>
    <p:sldId id="264" r:id="rId2"/>
    <p:sldId id="259" r:id="rId3"/>
    <p:sldId id="260" r:id="rId4"/>
    <p:sldId id="261" r:id="rId5"/>
    <p:sldId id="267" r:id="rId6"/>
    <p:sldId id="266" r:id="rId7"/>
    <p:sldId id="268" r:id="rId8"/>
    <p:sldId id="270" r:id="rId9"/>
    <p:sldId id="271" r:id="rId10"/>
    <p:sldId id="272" r:id="rId11"/>
    <p:sldId id="274" r:id="rId12"/>
    <p:sldId id="276" r:id="rId13"/>
    <p:sldId id="278" r:id="rId14"/>
    <p:sldId id="280" r:id="rId15"/>
    <p:sldId id="283" r:id="rId16"/>
    <p:sldId id="284" r:id="rId17"/>
    <p:sldId id="285" r:id="rId18"/>
    <p:sldId id="290" r:id="rId19"/>
    <p:sldId id="291" r:id="rId20"/>
    <p:sldId id="293" r:id="rId21"/>
    <p:sldId id="294" r:id="rId22"/>
    <p:sldId id="296" r:id="rId23"/>
    <p:sldId id="298" r:id="rId24"/>
    <p:sldId id="299" r:id="rId25"/>
    <p:sldId id="300" r:id="rId26"/>
    <p:sldId id="303" r:id="rId27"/>
    <p:sldId id="304" r:id="rId28"/>
    <p:sldId id="305" r:id="rId29"/>
    <p:sldId id="309" r:id="rId30"/>
    <p:sldId id="312" r:id="rId31"/>
    <p:sldId id="314" r:id="rId32"/>
    <p:sldId id="316" r:id="rId33"/>
    <p:sldId id="318" r:id="rId34"/>
    <p:sldId id="319" r:id="rId35"/>
    <p:sldId id="324" r:id="rId36"/>
    <p:sldId id="327" r:id="rId37"/>
    <p:sldId id="328" r:id="rId38"/>
    <p:sldId id="329" r:id="rId39"/>
    <p:sldId id="331" r:id="rId40"/>
    <p:sldId id="332" r:id="rId41"/>
    <p:sldId id="333" r:id="rId42"/>
    <p:sldId id="336" r:id="rId43"/>
    <p:sldId id="338" r:id="rId44"/>
    <p:sldId id="340" r:id="rId45"/>
    <p:sldId id="342" r:id="rId46"/>
    <p:sldId id="343" r:id="rId47"/>
    <p:sldId id="346" r:id="rId48"/>
    <p:sldId id="348" r:id="rId49"/>
    <p:sldId id="420" r:id="rId50"/>
    <p:sldId id="421" r:id="rId51"/>
    <p:sldId id="422" r:id="rId52"/>
    <p:sldId id="423" r:id="rId53"/>
    <p:sldId id="430" r:id="rId54"/>
    <p:sldId id="431" r:id="rId55"/>
    <p:sldId id="433" r:id="rId56"/>
    <p:sldId id="434" r:id="rId57"/>
    <p:sldId id="435" r:id="rId58"/>
    <p:sldId id="436" r:id="rId59"/>
    <p:sldId id="437" r:id="rId60"/>
    <p:sldId id="440" r:id="rId61"/>
    <p:sldId id="442" r:id="rId62"/>
    <p:sldId id="443" r:id="rId63"/>
    <p:sldId id="444" r:id="rId64"/>
    <p:sldId id="446" r:id="rId65"/>
    <p:sldId id="448" r:id="rId66"/>
    <p:sldId id="450" r:id="rId67"/>
    <p:sldId id="451" r:id="rId68"/>
    <p:sldId id="453" r:id="rId69"/>
    <p:sldId id="455" r:id="rId70"/>
    <p:sldId id="457" r:id="rId71"/>
    <p:sldId id="458" r:id="rId72"/>
    <p:sldId id="466" r:id="rId73"/>
    <p:sldId id="467" r:id="rId74"/>
    <p:sldId id="470" r:id="rId75"/>
    <p:sldId id="471" r:id="rId76"/>
    <p:sldId id="494" r:id="rId77"/>
    <p:sldId id="496" r:id="rId78"/>
    <p:sldId id="497" r:id="rId79"/>
    <p:sldId id="500" r:id="rId80"/>
    <p:sldId id="502" r:id="rId81"/>
    <p:sldId id="503" r:id="rId82"/>
    <p:sldId id="505" r:id="rId83"/>
    <p:sldId id="539" r:id="rId84"/>
    <p:sldId id="544" r:id="rId85"/>
    <p:sldId id="545" r:id="rId86"/>
    <p:sldId id="548" r:id="rId87"/>
    <p:sldId id="552" r:id="rId88"/>
    <p:sldId id="555" r:id="rId89"/>
    <p:sldId id="556" r:id="rId90"/>
    <p:sldId id="560" r:id="rId91"/>
    <p:sldId id="561" r:id="rId92"/>
    <p:sldId id="565" r:id="rId93"/>
    <p:sldId id="573" r:id="rId94"/>
    <p:sldId id="577" r:id="rId95"/>
    <p:sldId id="580" r:id="rId96"/>
    <p:sldId id="585" r:id="rId97"/>
    <p:sldId id="586" r:id="rId98"/>
    <p:sldId id="587" r:id="rId99"/>
    <p:sldId id="592" r:id="rId100"/>
    <p:sldId id="594" r:id="rId101"/>
    <p:sldId id="595" r:id="rId102"/>
    <p:sldId id="597" r:id="rId103"/>
    <p:sldId id="600" r:id="rId104"/>
    <p:sldId id="603" r:id="rId105"/>
    <p:sldId id="605" r:id="rId106"/>
    <p:sldId id="613" r:id="rId107"/>
    <p:sldId id="614" r:id="rId108"/>
    <p:sldId id="619" r:id="rId109"/>
    <p:sldId id="620" r:id="rId110"/>
    <p:sldId id="622" r:id="rId111"/>
    <p:sldId id="625" r:id="rId112"/>
    <p:sldId id="627" r:id="rId113"/>
    <p:sldId id="629" r:id="rId114"/>
    <p:sldId id="630" r:id="rId115"/>
    <p:sldId id="633" r:id="rId116"/>
    <p:sldId id="634" r:id="rId117"/>
    <p:sldId id="638" r:id="rId118"/>
    <p:sldId id="639" r:id="rId119"/>
    <p:sldId id="641" r:id="rId120"/>
    <p:sldId id="650" r:id="rId121"/>
    <p:sldId id="651" r:id="rId122"/>
    <p:sldId id="652" r:id="rId123"/>
    <p:sldId id="655" r:id="rId124"/>
    <p:sldId id="656" r:id="rId125"/>
    <p:sldId id="657" r:id="rId126"/>
    <p:sldId id="660" r:id="rId127"/>
    <p:sldId id="662" r:id="rId128"/>
    <p:sldId id="666" r:id="rId129"/>
    <p:sldId id="669" r:id="rId130"/>
    <p:sldId id="682" r:id="rId131"/>
    <p:sldId id="684" r:id="rId132"/>
    <p:sldId id="687" r:id="rId133"/>
    <p:sldId id="691" r:id="rId134"/>
    <p:sldId id="693" r:id="rId135"/>
    <p:sldId id="694" r:id="rId136"/>
    <p:sldId id="699" r:id="rId137"/>
    <p:sldId id="701" r:id="rId138"/>
    <p:sldId id="703" r:id="rId139"/>
    <p:sldId id="704" r:id="rId140"/>
    <p:sldId id="707" r:id="rId141"/>
    <p:sldId id="710" r:id="rId142"/>
    <p:sldId id="715" r:id="rId143"/>
    <p:sldId id="717" r:id="rId144"/>
    <p:sldId id="734" r:id="rId145"/>
    <p:sldId id="735" r:id="rId146"/>
    <p:sldId id="737" r:id="rId147"/>
    <p:sldId id="738" r:id="rId148"/>
    <p:sldId id="741" r:id="rId149"/>
    <p:sldId id="746" r:id="rId150"/>
    <p:sldId id="748" r:id="rId151"/>
    <p:sldId id="749" r:id="rId152"/>
    <p:sldId id="754" r:id="rId153"/>
    <p:sldId id="755" r:id="rId154"/>
    <p:sldId id="756" r:id="rId155"/>
    <p:sldId id="759" r:id="rId156"/>
    <p:sldId id="763" r:id="rId157"/>
    <p:sldId id="765" r:id="rId158"/>
    <p:sldId id="766" r:id="rId159"/>
    <p:sldId id="768" r:id="rId160"/>
    <p:sldId id="774" r:id="rId161"/>
    <p:sldId id="776" r:id="rId162"/>
    <p:sldId id="777" r:id="rId163"/>
    <p:sldId id="783" r:id="rId164"/>
    <p:sldId id="784" r:id="rId165"/>
    <p:sldId id="789" r:id="rId166"/>
    <p:sldId id="791" r:id="rId167"/>
    <p:sldId id="792" r:id="rId168"/>
    <p:sldId id="797" r:id="rId169"/>
    <p:sldId id="798" r:id="rId170"/>
    <p:sldId id="800" r:id="rId171"/>
    <p:sldId id="804" r:id="rId172"/>
    <p:sldId id="806" r:id="rId173"/>
    <p:sldId id="807" r:id="rId174"/>
    <p:sldId id="811" r:id="rId175"/>
    <p:sldId id="813" r:id="rId176"/>
    <p:sldId id="814" r:id="rId177"/>
    <p:sldId id="416" r:id="rId178"/>
    <p:sldId id="417" r:id="rId179"/>
    <p:sldId id="818" r:id="rId180"/>
    <p:sldId id="820" r:id="rId181"/>
    <p:sldId id="821" r:id="rId182"/>
    <p:sldId id="822" r:id="rId183"/>
    <p:sldId id="823" r:id="rId184"/>
    <p:sldId id="819" r:id="rId185"/>
    <p:sldId id="824" r:id="rId18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253" y="-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1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4" Type="http://schemas.openxmlformats.org/officeDocument/2006/relationships/image" Target="../media/image17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wmf"/><Relationship Id="rId1" Type="http://schemas.openxmlformats.org/officeDocument/2006/relationships/image" Target="../media/image2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wmf"/><Relationship Id="rId2" Type="http://schemas.openxmlformats.org/officeDocument/2006/relationships/image" Target="../media/image261.wmf"/><Relationship Id="rId1" Type="http://schemas.openxmlformats.org/officeDocument/2006/relationships/image" Target="../media/image260.wmf"/><Relationship Id="rId5" Type="http://schemas.openxmlformats.org/officeDocument/2006/relationships/image" Target="../media/image264.wmf"/><Relationship Id="rId4" Type="http://schemas.openxmlformats.org/officeDocument/2006/relationships/image" Target="../media/image26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wmf"/><Relationship Id="rId2" Type="http://schemas.openxmlformats.org/officeDocument/2006/relationships/image" Target="../media/image382.wmf"/><Relationship Id="rId1" Type="http://schemas.openxmlformats.org/officeDocument/2006/relationships/image" Target="../media/image381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wmf"/><Relationship Id="rId3" Type="http://schemas.openxmlformats.org/officeDocument/2006/relationships/image" Target="../media/image386.wmf"/><Relationship Id="rId7" Type="http://schemas.openxmlformats.org/officeDocument/2006/relationships/image" Target="../media/image390.wmf"/><Relationship Id="rId2" Type="http://schemas.openxmlformats.org/officeDocument/2006/relationships/image" Target="../media/image385.wmf"/><Relationship Id="rId1" Type="http://schemas.openxmlformats.org/officeDocument/2006/relationships/image" Target="../media/image384.wmf"/><Relationship Id="rId6" Type="http://schemas.openxmlformats.org/officeDocument/2006/relationships/image" Target="../media/image389.wmf"/><Relationship Id="rId5" Type="http://schemas.openxmlformats.org/officeDocument/2006/relationships/image" Target="../media/image388.jpeg"/><Relationship Id="rId10" Type="http://schemas.openxmlformats.org/officeDocument/2006/relationships/image" Target="../media/image393.wmf"/><Relationship Id="rId4" Type="http://schemas.openxmlformats.org/officeDocument/2006/relationships/image" Target="../media/image387.wmf"/><Relationship Id="rId9" Type="http://schemas.openxmlformats.org/officeDocument/2006/relationships/image" Target="../media/image392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wmf"/><Relationship Id="rId1" Type="http://schemas.openxmlformats.org/officeDocument/2006/relationships/image" Target="../media/image39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72701-928D-4DE6-AD44-8B875E34BE87}" type="datetimeFigureOut">
              <a:rPr lang="zh-CN" altLang="en-US" smtClean="0"/>
              <a:t>2015/5/10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800CC-0239-4324-980C-5519CCA656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00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63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Ci</a:t>
            </a:r>
            <a:r>
              <a:rPr lang="zh-CN" altLang="en-US" dirty="0" smtClean="0"/>
              <a:t>是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u-</a:t>
            </a:r>
            <a:r>
              <a:rPr lang="zh-CN" altLang="en-US" dirty="0" smtClean="0"/>
              <a:t>基坐标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018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单位矩阵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7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332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每一列都是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的倍数，所以秩为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327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因为二次型对应图形的对称性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94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理查德</a:t>
            </a:r>
            <a:r>
              <a:rPr lang="en-US" altLang="zh-CN" dirty="0" smtClean="0"/>
              <a:t>·</a:t>
            </a:r>
            <a:r>
              <a:rPr lang="zh-CN" altLang="en-US" dirty="0" smtClean="0"/>
              <a:t>费曼被认为是爱因斯坦之后最睿智的理论物理学家，也是第一位提出纳米概念的人</a:t>
            </a:r>
            <a:r>
              <a:rPr lang="en-US" altLang="zh-CN" dirty="0" smtClean="0"/>
              <a:t>http://baike.baidu.com/link?url=T-Yb0_YQoEsc5yObmHFUxpSe3m-dcNb-Fha_pvub7Pd7jDVa-BEqDbutzI_4GA5hwd4rCCF8FPaTqcxDEuQsRlqwEjNtTTH0bGvZvYBagrXN_FIHwNkx2fMt52uUAYf_dQX0tGpbAW9sH3BG_DCPoa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1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1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有一组基，就有一个相应的表示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2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物理学家、天文学家和数学家走在苏格兰高原上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碰巧看到一只黑色的羊</a:t>
            </a:r>
            <a:r>
              <a:rPr lang="en-US" altLang="zh-CN" dirty="0" smtClean="0"/>
              <a:t>.” </a:t>
            </a:r>
            <a:r>
              <a:rPr lang="zh-CN" altLang="en-US" dirty="0" smtClean="0"/>
              <a:t>天文学家说道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原来苏格兰的羊是黑色的</a:t>
            </a:r>
            <a:r>
              <a:rPr lang="en-US" altLang="zh-CN" dirty="0" smtClean="0"/>
              <a:t>.”“</a:t>
            </a:r>
            <a:r>
              <a:rPr lang="zh-CN" altLang="en-US" dirty="0" smtClean="0"/>
              <a:t>得了吧</a:t>
            </a:r>
            <a:r>
              <a:rPr lang="en-US" altLang="zh-CN" dirty="0" smtClean="0"/>
              <a:t>,</a:t>
            </a:r>
            <a:r>
              <a:rPr lang="zh-CN" altLang="en-US" dirty="0" smtClean="0"/>
              <a:t>仅凭一次观察你可不能这么说 </a:t>
            </a:r>
            <a:r>
              <a:rPr lang="en-US" altLang="zh-CN" dirty="0" smtClean="0"/>
              <a:t>.”</a:t>
            </a:r>
            <a:r>
              <a:rPr lang="zh-CN" altLang="en-US" dirty="0" smtClean="0"/>
              <a:t>物理学家道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你只能说那只黑色的羊是在苏格兰</a:t>
            </a:r>
          </a:p>
          <a:p>
            <a:r>
              <a:rPr lang="zh-CN" altLang="en-US" dirty="0" smtClean="0"/>
              <a:t>天文学家说道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原来苏格兰的羊是黑色的</a:t>
            </a:r>
            <a:r>
              <a:rPr lang="en-US" altLang="zh-CN" dirty="0" smtClean="0"/>
              <a:t>.”“</a:t>
            </a:r>
            <a:r>
              <a:rPr lang="zh-CN" altLang="en-US" dirty="0" smtClean="0"/>
              <a:t>得了吧</a:t>
            </a:r>
            <a:r>
              <a:rPr lang="en-US" altLang="zh-CN" dirty="0" smtClean="0"/>
              <a:t>,</a:t>
            </a:r>
            <a:r>
              <a:rPr lang="zh-CN" altLang="en-US" dirty="0" smtClean="0"/>
              <a:t>仅凭一次观察你可不能这么说 </a:t>
            </a:r>
          </a:p>
          <a:p>
            <a:r>
              <a:rPr lang="en-US" altLang="zh-CN" dirty="0" smtClean="0"/>
              <a:t>.”</a:t>
            </a:r>
            <a:r>
              <a:rPr lang="zh-CN" altLang="en-US" dirty="0" smtClean="0"/>
              <a:t>物理学家道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你只能说那只黑色的羊是在苏格兰发现的</a:t>
            </a:r>
            <a:r>
              <a:rPr lang="en-US" altLang="zh-CN" dirty="0" smtClean="0"/>
              <a:t>.”“</a:t>
            </a:r>
            <a:r>
              <a:rPr lang="zh-CN" altLang="en-US" dirty="0" smtClean="0"/>
              <a:t>也不对</a:t>
            </a:r>
            <a:r>
              <a:rPr lang="en-US" altLang="zh-CN" dirty="0" smtClean="0"/>
              <a:t>,”</a:t>
            </a:r>
            <a:r>
              <a:rPr lang="zh-CN" altLang="en-US" dirty="0" smtClean="0"/>
              <a:t>数学家道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由这次观察你只能说：在这一时刻</a:t>
            </a:r>
            <a:r>
              <a:rPr lang="en-US" altLang="zh-CN" dirty="0" smtClean="0"/>
              <a:t>,</a:t>
            </a:r>
            <a:r>
              <a:rPr lang="zh-CN" altLang="en-US" dirty="0" smtClean="0"/>
              <a:t>这只羊</a:t>
            </a:r>
            <a:r>
              <a:rPr lang="en-US" altLang="zh-CN" dirty="0" smtClean="0"/>
              <a:t>,</a:t>
            </a:r>
            <a:r>
              <a:rPr lang="zh-CN" altLang="en-US" dirty="0" smtClean="0"/>
              <a:t>从我们观察的角度看过去</a:t>
            </a:r>
            <a:r>
              <a:rPr lang="en-US" altLang="zh-CN" dirty="0" smtClean="0"/>
              <a:t>,</a:t>
            </a:r>
            <a:r>
              <a:rPr lang="zh-CN" altLang="en-US" dirty="0" smtClean="0"/>
              <a:t>有一侧表面上 </a:t>
            </a:r>
          </a:p>
          <a:p>
            <a:r>
              <a:rPr lang="zh-CN" altLang="en-US" dirty="0" smtClean="0"/>
              <a:t>是黑色的</a:t>
            </a:r>
            <a:r>
              <a:rPr lang="en-US" altLang="zh-CN" dirty="0" smtClean="0"/>
              <a:t>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8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物理学家、天文学家和数学家走在苏格兰高原上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碰巧看到一只黑色的羊</a:t>
            </a:r>
            <a:r>
              <a:rPr lang="en-US" altLang="zh-CN" dirty="0" smtClean="0"/>
              <a:t>.” </a:t>
            </a:r>
            <a:r>
              <a:rPr lang="zh-CN" altLang="en-US" dirty="0" smtClean="0"/>
              <a:t>天文学家说道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原来苏格兰的羊是黑色的”。</a:t>
            </a:r>
            <a:r>
              <a:rPr lang="en-US" altLang="zh-CN" dirty="0" smtClean="0"/>
              <a:t>“</a:t>
            </a:r>
            <a:r>
              <a:rPr lang="zh-CN" altLang="en-US" dirty="0" smtClean="0"/>
              <a:t>得了吧</a:t>
            </a:r>
            <a:r>
              <a:rPr lang="en-US" altLang="zh-CN" dirty="0" smtClean="0"/>
              <a:t>,</a:t>
            </a:r>
            <a:r>
              <a:rPr lang="zh-CN" altLang="en-US" dirty="0" smtClean="0"/>
              <a:t>仅凭一次观察你可不能这么说</a:t>
            </a:r>
            <a:r>
              <a:rPr lang="en-US" altLang="zh-CN" dirty="0" smtClean="0"/>
              <a:t>.”</a:t>
            </a:r>
            <a:r>
              <a:rPr lang="zh-CN" altLang="en-US" dirty="0" smtClean="0"/>
              <a:t>物理学家道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你只能说那只黑色的羊是在苏格兰发现的</a:t>
            </a:r>
            <a:r>
              <a:rPr lang="en-US" altLang="zh-CN" dirty="0" smtClean="0"/>
              <a:t>.”“</a:t>
            </a:r>
            <a:r>
              <a:rPr lang="zh-CN" altLang="en-US" dirty="0" smtClean="0"/>
              <a:t>也不对</a:t>
            </a:r>
            <a:r>
              <a:rPr lang="en-US" altLang="zh-CN" dirty="0" smtClean="0"/>
              <a:t>,”</a:t>
            </a:r>
            <a:r>
              <a:rPr lang="zh-CN" altLang="en-US" dirty="0" smtClean="0"/>
              <a:t>数学家道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由这次观察你只能说：在这一时刻</a:t>
            </a:r>
            <a:r>
              <a:rPr lang="en-US" altLang="zh-CN" dirty="0" smtClean="0"/>
              <a:t>,</a:t>
            </a:r>
            <a:r>
              <a:rPr lang="zh-CN" altLang="en-US" dirty="0" smtClean="0"/>
              <a:t>这只羊</a:t>
            </a:r>
            <a:r>
              <a:rPr lang="en-US" altLang="zh-CN" dirty="0" smtClean="0"/>
              <a:t>,</a:t>
            </a:r>
            <a:r>
              <a:rPr lang="zh-CN" altLang="en-US" dirty="0" smtClean="0"/>
              <a:t>从我们观察的角度看过去</a:t>
            </a:r>
            <a:r>
              <a:rPr lang="en-US" altLang="zh-CN" dirty="0" smtClean="0"/>
              <a:t>,</a:t>
            </a:r>
            <a:r>
              <a:rPr lang="zh-CN" altLang="en-US" dirty="0" smtClean="0"/>
              <a:t>有一侧表面上是黑色的</a:t>
            </a:r>
            <a:r>
              <a:rPr lang="en-US" altLang="zh-CN" dirty="0" smtClean="0"/>
              <a:t>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68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1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可对角化矩阵的特征，如何建立合适的分解式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8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为解决实际问题提供有力的几何工具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3" y="3810002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1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1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9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9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9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2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7984"/>
            <a:ext cx="8229600" cy="1066800"/>
          </a:xfrm>
        </p:spPr>
        <p:txBody>
          <a:bodyPr>
            <a:normAutofit/>
          </a:bodyPr>
          <a:lstStyle>
            <a:lvl1pPr>
              <a:defRPr sz="3600" baseline="0">
                <a:latin typeface="Times New Roman" pitchFamily="18" charset="0"/>
                <a:ea typeface="宋体" pitchFamily="2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340768"/>
            <a:ext cx="8496944" cy="5112568"/>
          </a:xfr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baseline="0">
                <a:latin typeface="Times New Roman" pitchFamily="18" charset="0"/>
              </a:defRPr>
            </a:lvl2pPr>
            <a:lvl3pPr>
              <a:defRPr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08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2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ea typeface="宋体" pitchFamily="2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61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32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6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5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32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2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8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9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5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10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98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20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8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3" y="360248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1" y="440114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2015/5/10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9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59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258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61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263.wmf"/><Relationship Id="rId4" Type="http://schemas.openxmlformats.org/officeDocument/2006/relationships/image" Target="../media/image260.wmf"/><Relationship Id="rId9" Type="http://schemas.openxmlformats.org/officeDocument/2006/relationships/oleObject" Target="../embeddings/oleObject47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67.wmf"/><Relationship Id="rId4" Type="http://schemas.openxmlformats.org/officeDocument/2006/relationships/oleObject" Target="../embeddings/oleObject49.bin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70.png"/><Relationship Id="rId5" Type="http://schemas.openxmlformats.org/officeDocument/2006/relationships/image" Target="../media/image267.wmf"/><Relationship Id="rId4" Type="http://schemas.openxmlformats.org/officeDocument/2006/relationships/oleObject" Target="../embeddings/oleObject50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4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61.wmf"/><Relationship Id="rId4" Type="http://schemas.openxmlformats.org/officeDocument/2006/relationships/oleObject" Target="../embeddings/oleObject51.bin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79.wmf"/><Relationship Id="rId4" Type="http://schemas.openxmlformats.org/officeDocument/2006/relationships/oleObject" Target="../embeddings/oleObject52.bin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381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383.w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wmf"/><Relationship Id="rId13" Type="http://schemas.openxmlformats.org/officeDocument/2006/relationships/image" Target="../media/image388.jpeg"/><Relationship Id="rId18" Type="http://schemas.openxmlformats.org/officeDocument/2006/relationships/oleObject" Target="../embeddings/oleObject63.bin"/><Relationship Id="rId3" Type="http://schemas.openxmlformats.org/officeDocument/2006/relationships/oleObject" Target="../embeddings/oleObject56.bin"/><Relationship Id="rId21" Type="http://schemas.openxmlformats.org/officeDocument/2006/relationships/image" Target="../media/image395.png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389.wmf"/><Relationship Id="rId17" Type="http://schemas.openxmlformats.org/officeDocument/2006/relationships/image" Target="../media/image391.wmf"/><Relationship Id="rId25" Type="http://schemas.openxmlformats.org/officeDocument/2006/relationships/image" Target="../media/image39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.bin"/><Relationship Id="rId20" Type="http://schemas.openxmlformats.org/officeDocument/2006/relationships/image" Target="../media/image394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85.wmf"/><Relationship Id="rId11" Type="http://schemas.openxmlformats.org/officeDocument/2006/relationships/oleObject" Target="../embeddings/oleObject60.bin"/><Relationship Id="rId24" Type="http://schemas.openxmlformats.org/officeDocument/2006/relationships/oleObject" Target="../embeddings/oleObject64.bin"/><Relationship Id="rId5" Type="http://schemas.openxmlformats.org/officeDocument/2006/relationships/oleObject" Target="../embeddings/oleObject57.bin"/><Relationship Id="rId15" Type="http://schemas.openxmlformats.org/officeDocument/2006/relationships/image" Target="../media/image390.wmf"/><Relationship Id="rId23" Type="http://schemas.openxmlformats.org/officeDocument/2006/relationships/image" Target="../media/image397.png"/><Relationship Id="rId10" Type="http://schemas.openxmlformats.org/officeDocument/2006/relationships/image" Target="../media/image387.wmf"/><Relationship Id="rId19" Type="http://schemas.openxmlformats.org/officeDocument/2006/relationships/image" Target="../media/image392.wmf"/><Relationship Id="rId4" Type="http://schemas.openxmlformats.org/officeDocument/2006/relationships/image" Target="../media/image384.wmf"/><Relationship Id="rId9" Type="http://schemas.openxmlformats.org/officeDocument/2006/relationships/oleObject" Target="../embeddings/oleObject59.bin"/><Relationship Id="rId14" Type="http://schemas.openxmlformats.org/officeDocument/2006/relationships/oleObject" Target="../embeddings/oleObject61.bin"/><Relationship Id="rId22" Type="http://schemas.openxmlformats.org/officeDocument/2006/relationships/image" Target="../media/image39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99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398.w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03.wmf"/><Relationship Id="rId4" Type="http://schemas.openxmlformats.org/officeDocument/2006/relationships/oleObject" Target="../embeddings/oleObject67.bin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9.png"/><Relationship Id="rId7" Type="http://schemas.openxmlformats.org/officeDocument/2006/relationships/image" Target="../media/image412.png"/><Relationship Id="rId2" Type="http://schemas.openxmlformats.org/officeDocument/2006/relationships/hyperlink" Target="chf2-1-q.av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hyperlink" Target="En1_1.avi" TargetMode="External"/><Relationship Id="rId4" Type="http://schemas.openxmlformats.org/officeDocument/2006/relationships/image" Target="../media/image4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&#22797;&#20064;&#39064;/2013-2014&#32447;&#24615;&#20195;&#25968;.doc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104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14.pn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11.wmf"/><Relationship Id="rId10" Type="http://schemas.openxmlformats.org/officeDocument/2006/relationships/image" Target="../media/image115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13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8.png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1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image" Target="../media/image123.png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7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162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159.wmf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158.wmf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160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71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178.png"/><Relationship Id="rId7" Type="http://schemas.openxmlformats.org/officeDocument/2006/relationships/image" Target="../media/image1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177.wmf"/><Relationship Id="rId5" Type="http://schemas.openxmlformats.org/officeDocument/2006/relationships/image" Target="../media/image174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176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86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191.png"/><Relationship Id="rId7" Type="http://schemas.openxmlformats.org/officeDocument/2006/relationships/image" Target="../media/image1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188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190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97.wmf"/><Relationship Id="rId4" Type="http://schemas.openxmlformats.org/officeDocument/2006/relationships/oleObject" Target="../embeddings/oleObject39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04.wmf"/><Relationship Id="rId4" Type="http://schemas.openxmlformats.org/officeDocument/2006/relationships/oleObject" Target="../embeddings/oleObject4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12.wmf"/><Relationship Id="rId4" Type="http://schemas.openxmlformats.org/officeDocument/2006/relationships/oleObject" Target="../embeddings/oleObject41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线性代数 复习大纲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考试时间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zh-CN" dirty="0"/>
              <a:t>月</a:t>
            </a:r>
            <a:r>
              <a:rPr lang="en-US" altLang="zh-CN" dirty="0"/>
              <a:t>27</a:t>
            </a:r>
            <a:r>
              <a:rPr lang="zh-CN" altLang="zh-CN" dirty="0" smtClean="0"/>
              <a:t>日</a:t>
            </a:r>
            <a:r>
              <a:rPr lang="en-US" altLang="zh-CN" dirty="0" smtClean="0"/>
              <a:t>   10</a:t>
            </a:r>
            <a:r>
              <a:rPr lang="zh-CN" altLang="zh-CN" dirty="0"/>
              <a:t>：</a:t>
            </a:r>
            <a:r>
              <a:rPr lang="en-US" altLang="zh-CN" dirty="0"/>
              <a:t>00-12</a:t>
            </a:r>
            <a:r>
              <a:rPr lang="zh-CN" altLang="zh-CN" dirty="0"/>
              <a:t>：</a:t>
            </a:r>
            <a:r>
              <a:rPr lang="en-US" altLang="zh-CN" dirty="0" smtClean="0"/>
              <a:t>00</a:t>
            </a:r>
          </a:p>
          <a:p>
            <a:endParaRPr lang="en-US" altLang="zh-CN" dirty="0"/>
          </a:p>
          <a:p>
            <a:r>
              <a:rPr lang="zh-CN" altLang="en-US" dirty="0" smtClean="0"/>
              <a:t>考试地点</a:t>
            </a:r>
            <a:endParaRPr lang="zh-CN" altLang="zh-CN" dirty="0"/>
          </a:p>
          <a:p>
            <a:r>
              <a:rPr lang="en-US" altLang="zh-CN" dirty="0"/>
              <a:t>14</a:t>
            </a:r>
            <a:r>
              <a:rPr lang="zh-CN" altLang="zh-CN" dirty="0"/>
              <a:t>级</a:t>
            </a:r>
            <a:r>
              <a:rPr lang="en-US" altLang="zh-CN" dirty="0"/>
              <a:t>1-2</a:t>
            </a:r>
            <a:r>
              <a:rPr lang="zh-CN" altLang="zh-CN" dirty="0"/>
              <a:t>班在</a:t>
            </a:r>
            <a:r>
              <a:rPr lang="en-US" altLang="zh-CN" dirty="0" smtClean="0"/>
              <a:t>1-108</a:t>
            </a:r>
          </a:p>
          <a:p>
            <a:r>
              <a:rPr lang="zh-CN" altLang="zh-CN" dirty="0" smtClean="0"/>
              <a:t>课</a:t>
            </a:r>
            <a:r>
              <a:rPr lang="zh-CN" altLang="zh-CN" dirty="0"/>
              <a:t>序号</a:t>
            </a:r>
            <a:r>
              <a:rPr lang="en-US" altLang="zh-CN" dirty="0"/>
              <a:t>“770”</a:t>
            </a:r>
            <a:r>
              <a:rPr lang="zh-CN" altLang="zh-CN" dirty="0"/>
              <a:t>补考的同学在</a:t>
            </a:r>
            <a:r>
              <a:rPr lang="en-US" altLang="zh-CN" dirty="0"/>
              <a:t>1-201</a:t>
            </a:r>
            <a:r>
              <a:rPr lang="zh-CN" altLang="zh-CN" dirty="0"/>
              <a:t>、</a:t>
            </a:r>
            <a:r>
              <a:rPr lang="en-US" altLang="zh-CN" dirty="0" smtClean="0"/>
              <a:t>1-205</a:t>
            </a:r>
          </a:p>
          <a:p>
            <a:endParaRPr lang="en-US" altLang="zh-CN" dirty="0"/>
          </a:p>
          <a:p>
            <a:r>
              <a:rPr lang="zh-CN" altLang="en-US" dirty="0" smtClean="0"/>
              <a:t>考试内容</a:t>
            </a:r>
            <a:endParaRPr lang="en-US" altLang="zh-CN" dirty="0" smtClean="0"/>
          </a:p>
          <a:p>
            <a:r>
              <a:rPr lang="en-US" altLang="zh-CN" dirty="0" smtClean="0"/>
              <a:t>Chap </a:t>
            </a:r>
            <a:r>
              <a:rPr lang="en-US" altLang="zh-CN" dirty="0" smtClean="0"/>
              <a:t>1:1-5</a:t>
            </a:r>
            <a:r>
              <a:rPr lang="en-US" altLang="zh-CN" dirty="0" smtClean="0"/>
              <a:t>, </a:t>
            </a:r>
            <a:r>
              <a:rPr lang="en-US" altLang="zh-CN" dirty="0" smtClean="0"/>
              <a:t>7</a:t>
            </a:r>
            <a:r>
              <a:rPr lang="en-US" altLang="zh-CN" dirty="0" smtClean="0"/>
              <a:t>	</a:t>
            </a:r>
            <a:r>
              <a:rPr lang="en-US" altLang="zh-CN" dirty="0"/>
              <a:t>Chap </a:t>
            </a:r>
            <a:r>
              <a:rPr lang="en-US" altLang="zh-CN" dirty="0" smtClean="0"/>
              <a:t>2:1-4		Chap 3:1-3</a:t>
            </a:r>
            <a:endParaRPr lang="en-US" altLang="zh-CN" dirty="0"/>
          </a:p>
          <a:p>
            <a:r>
              <a:rPr lang="en-US" altLang="zh-CN" dirty="0"/>
              <a:t>Chap </a:t>
            </a:r>
            <a:r>
              <a:rPr lang="en-US" altLang="zh-CN" dirty="0" smtClean="0"/>
              <a:t>4:1-6	</a:t>
            </a:r>
            <a:r>
              <a:rPr lang="en-US" altLang="zh-CN" dirty="0"/>
              <a:t>Chap </a:t>
            </a:r>
            <a:r>
              <a:rPr lang="en-US" altLang="zh-CN" dirty="0" smtClean="0"/>
              <a:t>5:1-3		</a:t>
            </a:r>
            <a:r>
              <a:rPr lang="en-US" altLang="zh-CN" dirty="0"/>
              <a:t>Chap </a:t>
            </a:r>
            <a:r>
              <a:rPr lang="en-US" altLang="zh-CN" dirty="0" smtClean="0"/>
              <a:t>6:1, 2, 4</a:t>
            </a:r>
            <a:endParaRPr lang="en-US" altLang="zh-CN" dirty="0"/>
          </a:p>
          <a:p>
            <a:r>
              <a:rPr lang="en-US" altLang="zh-CN" dirty="0" smtClean="0"/>
              <a:t>Chap 7:1-2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1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主元</a:t>
            </a:r>
            <a:r>
              <a:rPr lang="zh-CN" altLang="en-US" dirty="0" smtClean="0"/>
              <a:t>位置（</a:t>
            </a:r>
            <a:r>
              <a:rPr lang="en-US" altLang="zh-CN" dirty="0"/>
              <a:t>pivot position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8260"/>
            <a:ext cx="8910637" cy="207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3573016"/>
            <a:ext cx="5793268" cy="27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2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79649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81" y="4725145"/>
            <a:ext cx="3307653" cy="20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1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21" y="1065271"/>
            <a:ext cx="8496944" cy="5112568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r>
              <a:rPr lang="en-US" altLang="zh-CN" dirty="0" smtClean="0"/>
              <a:t>   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</a:t>
            </a:r>
          </a:p>
          <a:p>
            <a:endParaRPr lang="en-US" altLang="zh-CN" dirty="0"/>
          </a:p>
          <a:p>
            <a:r>
              <a:rPr lang="en-US" altLang="zh-CN" dirty="0" smtClean="0"/>
              <a:t>  </a:t>
            </a:r>
          </a:p>
          <a:p>
            <a:pPr marL="109728" indent="0">
              <a:buNone/>
            </a:pPr>
            <a:r>
              <a:rPr lang="en-US" altLang="zh-CN" dirty="0" smtClean="0"/>
              <a:t>    </a:t>
            </a:r>
            <a:endParaRPr lang="zh-CN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5857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28479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829818"/>
            <a:ext cx="8280920" cy="79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1" y="3789040"/>
            <a:ext cx="483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44231" y="4246240"/>
            <a:ext cx="4240883" cy="485775"/>
            <a:chOff x="844231" y="4246240"/>
            <a:chExt cx="4240883" cy="485775"/>
          </a:xfrm>
        </p:grpSpPr>
        <p:pic>
          <p:nvPicPr>
            <p:cNvPr id="18439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31" y="4246240"/>
              <a:ext cx="189547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058" y="4293865"/>
              <a:ext cx="1885950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1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539" y="4344144"/>
              <a:ext cx="409575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83" y="4733027"/>
            <a:ext cx="26955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124503" y="4305870"/>
            <a:ext cx="8876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293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描述子空间的一种方法（回顾</a:t>
            </a:r>
            <a:r>
              <a:rPr lang="en-US" altLang="zh-CN" dirty="0" smtClean="0"/>
              <a:t>chap2.8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2142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870460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44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此法构造的子空间的特例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矩阵的列空间</a:t>
            </a:r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513682" cy="193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39552" y="3843110"/>
            <a:ext cx="8384174" cy="1170065"/>
            <a:chOff x="539552" y="3843110"/>
            <a:chExt cx="8384174" cy="1170065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843110"/>
              <a:ext cx="8384174" cy="1170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39552" y="4581128"/>
              <a:ext cx="432048" cy="432047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923928" y="4509120"/>
              <a:ext cx="288032" cy="216023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4" y="5157192"/>
            <a:ext cx="854494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/>
          <p:cNvSpPr/>
          <p:nvPr/>
        </p:nvSpPr>
        <p:spPr>
          <a:xfrm>
            <a:off x="5004048" y="4428142"/>
            <a:ext cx="360040" cy="585033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另一种产生子空间的方式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齐次线性方程组的解集</a:t>
            </a:r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52574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43197"/>
            <a:ext cx="66675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38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零空间是子空间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i="1" dirty="0"/>
              <a:t>m</a:t>
            </a:r>
            <a:r>
              <a:rPr lang="zh-CN" altLang="en-US" dirty="0"/>
              <a:t>个方程，</a:t>
            </a:r>
            <a:r>
              <a:rPr lang="en-US" altLang="zh-CN" i="1" dirty="0"/>
              <a:t>n</a:t>
            </a:r>
            <a:r>
              <a:rPr lang="zh-CN" altLang="en-US" dirty="0"/>
              <a:t>个未知数的非齐次线性方程组的全体解的集合构成</a:t>
            </a:r>
            <a:r>
              <a:rPr lang="en-US" altLang="zh-CN" dirty="0" err="1"/>
              <a:t>R</a:t>
            </a:r>
            <a:r>
              <a:rPr lang="en-US" altLang="zh-CN" i="1" baseline="30000" dirty="0" err="1"/>
              <a:t>n</a:t>
            </a:r>
            <a:r>
              <a:rPr lang="zh-CN" altLang="en-US" dirty="0"/>
              <a:t>一个子空间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8353"/>
            <a:ext cx="8776163" cy="200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2420888"/>
            <a:ext cx="288032" cy="21847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35896" y="2420888"/>
            <a:ext cx="288032" cy="21847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20272" y="4581128"/>
            <a:ext cx="649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5141803"/>
            <a:ext cx="5688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零向量不是非齐次线性方程组的解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747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零空间与列空间的对比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6984776" cy="547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77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线性变换的核与值域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6" y="1196752"/>
            <a:ext cx="87725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5" y="3789040"/>
            <a:ext cx="78676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线性无关集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196752"/>
            <a:ext cx="88773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7152"/>
            <a:ext cx="88011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线性无关集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证明类似</a:t>
            </a:r>
            <a:r>
              <a:rPr lang="en-US" altLang="zh-CN" dirty="0" smtClean="0"/>
              <a:t>chap1.6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Th7</a:t>
            </a:r>
            <a:endParaRPr lang="zh-CN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83" y="1772816"/>
            <a:ext cx="87725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4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行化简算法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02427" y="1340768"/>
            <a:ext cx="8803181" cy="4003327"/>
            <a:chOff x="202427" y="1340768"/>
            <a:chExt cx="8803181" cy="4003327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27" y="1340768"/>
              <a:ext cx="8803181" cy="4003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连接符 4"/>
            <p:cNvCxnSpPr/>
            <p:nvPr/>
          </p:nvCxnSpPr>
          <p:spPr>
            <a:xfrm>
              <a:off x="2051720" y="1844824"/>
              <a:ext cx="165618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051720" y="5013176"/>
              <a:ext cx="165618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411760" y="3861048"/>
              <a:ext cx="496855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920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种判定基的方法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68760"/>
            <a:ext cx="87725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19439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24264"/>
            <a:ext cx="3162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763688" y="3212976"/>
            <a:ext cx="172819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475656" y="3717032"/>
            <a:ext cx="5730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3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生成集定理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2085975"/>
            <a:ext cx="87725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6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Col</a:t>
            </a:r>
            <a:r>
              <a:rPr lang="en-US" altLang="zh-CN" i="1" dirty="0" err="1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Nul</a:t>
            </a:r>
            <a:r>
              <a:rPr lang="en-US" altLang="zh-CN" i="1" dirty="0" err="1" smtClean="0"/>
              <a:t>A</a:t>
            </a:r>
            <a:r>
              <a:rPr lang="zh-CN" altLang="en-US" dirty="0" smtClean="0"/>
              <a:t>的基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6" y="1514475"/>
            <a:ext cx="87725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" y="3216975"/>
            <a:ext cx="9015412" cy="849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75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4DCDCF8-C85E-4448-9582-CF8C3C81DE07}" type="slidenum">
              <a:rPr lang="en-US" altLang="zh-CN" sz="1400" smtClean="0"/>
              <a:pPr/>
              <a:t>113</a:t>
            </a:fld>
            <a:endParaRPr lang="en-US" altLang="zh-CN" sz="1400" smtClean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609600" y="1801813"/>
          <a:ext cx="7032625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Equation" r:id="rId3" imgW="3962160" imgH="914400" progId="Equation.DSMT4">
                  <p:embed/>
                </p:oleObj>
              </mc:Choice>
              <mc:Fallback>
                <p:oleObj name="Equation" r:id="rId3" imgW="396216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01813"/>
                        <a:ext cx="7032625" cy="16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481013" y="4038600"/>
          <a:ext cx="26146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Equation" r:id="rId5" imgW="1473200" imgH="228600" progId="Equation.DSMT4">
                  <p:embed/>
                </p:oleObj>
              </mc:Choice>
              <mc:Fallback>
                <p:oleObj name="Equation" r:id="rId5" imgW="1473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4038600"/>
                        <a:ext cx="26146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051720" y="4077072"/>
            <a:ext cx="864096" cy="432048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41064" y="4633972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Not b1,b3,b5 !!!</a:t>
            </a:r>
          </a:p>
        </p:txBody>
      </p:sp>
    </p:spTree>
    <p:extLst>
      <p:ext uri="{BB962C8B-B14F-4D97-AF65-F5344CB8AC3E}">
        <p14:creationId xmlns:p14="http://schemas.microsoft.com/office/powerpoint/2010/main" val="116139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2" name="Rectangle 8"/>
          <p:cNvSpPr>
            <a:spLocks noGrp="1" noChangeArrowheads="1"/>
          </p:cNvSpPr>
          <p:nvPr>
            <p:ph idx="1"/>
          </p:nvPr>
        </p:nvSpPr>
        <p:spPr>
          <a:xfrm>
            <a:off x="4211960" y="5809381"/>
            <a:ext cx="4474840" cy="715963"/>
          </a:xfrm>
          <a:noFill/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itchFamily="18" charset="0"/>
              </a:rPr>
              <a:t>So, </a:t>
            </a:r>
            <a:r>
              <a:rPr lang="en-US" altLang="zh-CN" dirty="0" err="1" smtClean="0">
                <a:latin typeface="Times New Roman" pitchFamily="18" charset="0"/>
              </a:rPr>
              <a:t>Nul</a:t>
            </a:r>
            <a:r>
              <a:rPr lang="en-US" altLang="zh-CN" dirty="0" smtClean="0">
                <a:latin typeface="Times New Roman" pitchFamily="18" charset="0"/>
              </a:rPr>
              <a:t> </a:t>
            </a:r>
            <a:r>
              <a:rPr lang="en-US" altLang="zh-CN" i="1" dirty="0" smtClean="0">
                <a:latin typeface="Times New Roman" pitchFamily="18" charset="0"/>
              </a:rPr>
              <a:t>A</a:t>
            </a:r>
            <a:r>
              <a:rPr lang="en-US" altLang="zh-CN" dirty="0" smtClean="0">
                <a:latin typeface="Times New Roman" pitchFamily="18" charset="0"/>
              </a:rPr>
              <a:t> = Span{</a:t>
            </a:r>
            <a:r>
              <a:rPr lang="en-US" altLang="zh-CN" i="1" dirty="0" err="1" smtClean="0">
                <a:latin typeface="Times New Roman" pitchFamily="18" charset="0"/>
              </a:rPr>
              <a:t>u</a:t>
            </a:r>
            <a:r>
              <a:rPr lang="en-US" altLang="zh-CN" dirty="0" err="1" smtClean="0">
                <a:latin typeface="Times New Roman" pitchFamily="18" charset="0"/>
              </a:rPr>
              <a:t>,</a:t>
            </a:r>
            <a:r>
              <a:rPr lang="en-US" altLang="zh-CN" i="1" dirty="0" err="1" smtClean="0">
                <a:latin typeface="Times New Roman" pitchFamily="18" charset="0"/>
              </a:rPr>
              <a:t>v</a:t>
            </a:r>
            <a:r>
              <a:rPr lang="en-US" altLang="zh-CN" dirty="0" err="1" smtClean="0">
                <a:latin typeface="Times New Roman" pitchFamily="18" charset="0"/>
              </a:rPr>
              <a:t>,</a:t>
            </a:r>
            <a:r>
              <a:rPr lang="en-US" altLang="zh-CN" i="1" dirty="0" err="1" smtClean="0">
                <a:latin typeface="Times New Roman" pitchFamily="18" charset="0"/>
              </a:rPr>
              <a:t>w</a:t>
            </a:r>
            <a:r>
              <a:rPr lang="en-US" altLang="zh-CN" dirty="0" smtClean="0">
                <a:latin typeface="Times New Roman" pitchFamily="18" charset="0"/>
              </a:rPr>
              <a:t>}</a:t>
            </a:r>
          </a:p>
          <a:p>
            <a:pPr>
              <a:buNone/>
            </a:pPr>
            <a:r>
              <a:rPr lang="en-US" altLang="zh-CN" dirty="0"/>
              <a:t>	{</a:t>
            </a:r>
            <a:r>
              <a:rPr lang="en-US" altLang="zh-CN" i="1" dirty="0" err="1"/>
              <a:t>u</a:t>
            </a:r>
            <a:r>
              <a:rPr lang="en-US" altLang="zh-CN" dirty="0" err="1"/>
              <a:t>,</a:t>
            </a:r>
            <a:r>
              <a:rPr lang="en-US" altLang="zh-CN" i="1" dirty="0" err="1"/>
              <a:t>v</a:t>
            </a:r>
            <a:r>
              <a:rPr lang="en-US" altLang="zh-CN" dirty="0" err="1"/>
              <a:t>,</a:t>
            </a:r>
            <a:r>
              <a:rPr lang="en-US" altLang="zh-CN" i="1" dirty="0" err="1"/>
              <a:t>w</a:t>
            </a:r>
            <a:r>
              <a:rPr lang="en-US" altLang="zh-CN" dirty="0" smtClean="0"/>
              <a:t>} is </a:t>
            </a:r>
            <a:r>
              <a:rPr lang="en-US" altLang="zh-CN" dirty="0"/>
              <a:t>a </a:t>
            </a:r>
            <a:r>
              <a:rPr lang="en-US" altLang="zh-CN" dirty="0">
                <a:solidFill>
                  <a:srgbClr val="FF0066"/>
                </a:solidFill>
              </a:rPr>
              <a:t>basis of </a:t>
            </a:r>
            <a:r>
              <a:rPr lang="en-US" altLang="zh-CN" dirty="0" err="1">
                <a:solidFill>
                  <a:srgbClr val="FF0066"/>
                </a:solidFill>
              </a:rPr>
              <a:t>Nul</a:t>
            </a:r>
            <a:r>
              <a:rPr lang="en-US" altLang="zh-CN" dirty="0">
                <a:solidFill>
                  <a:srgbClr val="FF0066"/>
                </a:solidFill>
              </a:rPr>
              <a:t> </a:t>
            </a:r>
            <a:r>
              <a:rPr lang="en-US" altLang="zh-CN" i="1" dirty="0">
                <a:solidFill>
                  <a:srgbClr val="FF0066"/>
                </a:solidFill>
              </a:rPr>
              <a:t>A</a:t>
            </a:r>
            <a:r>
              <a:rPr lang="en-US" altLang="zh-CN" dirty="0"/>
              <a:t>.</a:t>
            </a:r>
          </a:p>
          <a:p>
            <a:pPr eaLnBrk="1" hangingPunct="1">
              <a:buFontTx/>
              <a:buNone/>
            </a:pPr>
            <a:endParaRPr lang="en-US" altLang="zh-CN" dirty="0" smtClean="0">
              <a:latin typeface="Times New Roman" pitchFamily="18" charset="0"/>
            </a:endParaRP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032F12FB-2D21-4664-A2A4-B2B3C3A0BC2F}" type="slidenum">
              <a:rPr lang="en-US" altLang="zh-CN" sz="1400" smtClean="0"/>
              <a:pPr/>
              <a:t>114</a:t>
            </a:fld>
            <a:endParaRPr lang="en-US" altLang="zh-CN" sz="1400" smtClean="0"/>
          </a:p>
        </p:txBody>
      </p:sp>
      <p:graphicFrame>
        <p:nvGraphicFramePr>
          <p:cNvPr id="174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386336"/>
              </p:ext>
            </p:extLst>
          </p:nvPr>
        </p:nvGraphicFramePr>
        <p:xfrm>
          <a:off x="228600" y="627781"/>
          <a:ext cx="37338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3" name="Equation" r:id="rId3" imgW="1714500" imgH="711200" progId="Equation.DSMT4">
                  <p:embed/>
                </p:oleObj>
              </mc:Choice>
              <mc:Fallback>
                <p:oleObj name="Equation" r:id="rId3" imgW="17145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627781"/>
                        <a:ext cx="37338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720013"/>
              </p:ext>
            </p:extLst>
          </p:nvPr>
        </p:nvGraphicFramePr>
        <p:xfrm>
          <a:off x="381000" y="4056781"/>
          <a:ext cx="5410200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4" name="Equation" r:id="rId5" imgW="3048000" imgH="1168400" progId="Equation.DSMT4">
                  <p:embed/>
                </p:oleObj>
              </mc:Choice>
              <mc:Fallback>
                <p:oleObj name="Equation" r:id="rId5" imgW="3048000" imgH="116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056781"/>
                        <a:ext cx="5410200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07309"/>
              </p:ext>
            </p:extLst>
          </p:nvPr>
        </p:nvGraphicFramePr>
        <p:xfrm>
          <a:off x="4203700" y="627781"/>
          <a:ext cx="34020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5" name="Equation" r:id="rId7" imgW="1562040" imgH="711000" progId="Equation.DSMT4">
                  <p:embed/>
                </p:oleObj>
              </mc:Choice>
              <mc:Fallback>
                <p:oleObj name="Equation" r:id="rId7" imgW="15620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627781"/>
                        <a:ext cx="3402013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700395"/>
              </p:ext>
            </p:extLst>
          </p:nvPr>
        </p:nvGraphicFramePr>
        <p:xfrm>
          <a:off x="685800" y="2380381"/>
          <a:ext cx="30972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Equation" r:id="rId9" imgW="1422360" imgH="711000" progId="Equation.DSMT4">
                  <p:embed/>
                </p:oleObj>
              </mc:Choice>
              <mc:Fallback>
                <p:oleObj name="Equation" r:id="rId9" imgW="142236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380381"/>
                        <a:ext cx="3097213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888090"/>
              </p:ext>
            </p:extLst>
          </p:nvPr>
        </p:nvGraphicFramePr>
        <p:xfrm>
          <a:off x="3817938" y="2380381"/>
          <a:ext cx="3235325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7" name="Equation" r:id="rId11" imgW="1485720" imgH="711000" progId="Equation.DSMT4">
                  <p:embed/>
                </p:oleObj>
              </mc:Choice>
              <mc:Fallback>
                <p:oleObj name="Equation" r:id="rId11" imgW="148572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938" y="2380381"/>
                        <a:ext cx="3235325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1593" y="298524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求</a:t>
            </a:r>
            <a:r>
              <a:rPr lang="en-US" altLang="zh-CN" sz="2400" dirty="0" err="1" smtClean="0"/>
              <a:t>NulA</a:t>
            </a:r>
            <a:r>
              <a:rPr lang="zh-CN" altLang="en-US" sz="2400" dirty="0" smtClean="0"/>
              <a:t>的基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131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8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2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坐标系（</a:t>
            </a:r>
            <a:r>
              <a:rPr lang="en-US" altLang="zh-CN" dirty="0" smtClean="0"/>
              <a:t>chap2.9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7" y="1340768"/>
            <a:ext cx="88582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0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819120" cy="395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55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       </a:t>
            </a:r>
            <a:r>
              <a:rPr lang="zh-CN" altLang="en-US" dirty="0" smtClean="0"/>
              <a:t>中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-</a:t>
            </a:r>
            <a:r>
              <a:rPr lang="zh-CN" altLang="en-US" dirty="0" smtClean="0"/>
              <a:t>坐标与标准坐标的转换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0768"/>
            <a:ext cx="85344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347864" y="4055393"/>
            <a:ext cx="2304256" cy="59774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6093296"/>
            <a:ext cx="385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映上的一一的线性变换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49555022"/>
              </p:ext>
            </p:extLst>
          </p:nvPr>
        </p:nvGraphicFramePr>
        <p:xfrm>
          <a:off x="539750" y="476250"/>
          <a:ext cx="88106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Equation" r:id="rId4" imgW="215640" imgH="190440" progId="Equation.DSMT4">
                  <p:embed/>
                </p:oleObj>
              </mc:Choice>
              <mc:Fallback>
                <p:oleObj name="Equation" r:id="rId4" imgW="215640" imgH="1904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76250"/>
                        <a:ext cx="881063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530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</a:t>
            </a:r>
            <a:r>
              <a:rPr lang="zh-CN" altLang="en-US" dirty="0" smtClean="0"/>
              <a:t>到       的坐标映射</a:t>
            </a:r>
            <a:endParaRPr lang="zh-CN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2" y="1124744"/>
            <a:ext cx="846772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79754168"/>
              </p:ext>
            </p:extLst>
          </p:nvPr>
        </p:nvGraphicFramePr>
        <p:xfrm>
          <a:off x="1331640" y="476672"/>
          <a:ext cx="88106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Equation" r:id="rId4" imgW="215640" imgH="190440" progId="Equation.DSMT4">
                  <p:embed/>
                </p:oleObj>
              </mc:Choice>
              <mc:Fallback>
                <p:oleObj name="Equation" r:id="rId4" imgW="215640" imgH="1904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76672"/>
                        <a:ext cx="881063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2" y="5229200"/>
            <a:ext cx="87439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347864" y="6309320"/>
            <a:ext cx="4248472" cy="432048"/>
            <a:chOff x="3347864" y="6309320"/>
            <a:chExt cx="4248472" cy="432048"/>
          </a:xfrm>
        </p:grpSpPr>
        <p:grpSp>
          <p:nvGrpSpPr>
            <p:cNvPr id="7" name="组合 6"/>
            <p:cNvGrpSpPr/>
            <p:nvPr/>
          </p:nvGrpSpPr>
          <p:grpSpPr>
            <a:xfrm>
              <a:off x="3347864" y="6309320"/>
              <a:ext cx="2664296" cy="432048"/>
              <a:chOff x="3347864" y="6309320"/>
              <a:chExt cx="2664296" cy="43204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3347864" y="6309320"/>
                <a:ext cx="720080" cy="432048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076056" y="6381328"/>
                <a:ext cx="936104" cy="36004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6372200" y="6381328"/>
              <a:ext cx="1224136" cy="36004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8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坐标映射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340768"/>
            <a:ext cx="85153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080158"/>
            <a:ext cx="87915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566058"/>
            <a:ext cx="36195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966108"/>
            <a:ext cx="11049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3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66700" y="1752600"/>
          <a:ext cx="427037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3" imgW="1854200" imgH="711200" progId="Equation.DSMT4">
                  <p:embed/>
                </p:oleObj>
              </mc:Choice>
              <mc:Fallback>
                <p:oleObj name="Equation" r:id="rId3" imgW="18542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1752600"/>
                        <a:ext cx="427037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34272"/>
              </p:ext>
            </p:extLst>
          </p:nvPr>
        </p:nvGraphicFramePr>
        <p:xfrm>
          <a:off x="4788024" y="4005064"/>
          <a:ext cx="4094163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5" imgW="1778000" imgH="711200" progId="Equation.DSMT4">
                  <p:embed/>
                </p:oleObj>
              </mc:Choice>
              <mc:Fallback>
                <p:oleObj name="Equation" r:id="rId5" imgW="17780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005064"/>
                        <a:ext cx="4094163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724400" y="1828800"/>
          <a:ext cx="427037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7" imgW="1854200" imgH="711200" progId="Equation.DSMT4">
                  <p:embed/>
                </p:oleObj>
              </mc:Choice>
              <mc:Fallback>
                <p:oleObj name="Equation" r:id="rId7" imgW="18542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828800"/>
                        <a:ext cx="427037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2400" y="3886200"/>
          <a:ext cx="427037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9" imgW="1854200" imgH="711200" progId="Equation.DSMT4">
                  <p:embed/>
                </p:oleObj>
              </mc:Choice>
              <mc:Fallback>
                <p:oleObj name="Equation" r:id="rId9" imgW="18542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886200"/>
                        <a:ext cx="427037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0032"/>
            <a:ext cx="3960440" cy="129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2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6268045" cy="393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向量空间的维数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268760"/>
            <a:ext cx="83248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" y="1195586"/>
            <a:ext cx="87630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2788" y="42670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坐标</a:t>
            </a:r>
            <a:r>
              <a:rPr lang="zh-CN" altLang="en-US" sz="2400" dirty="0" smtClean="0"/>
              <a:t>向量</a:t>
            </a:r>
            <a:r>
              <a:rPr lang="en-US" altLang="zh-CN" sz="2400" dirty="0" smtClean="0"/>
              <a:t>-&gt;</a:t>
            </a:r>
            <a:r>
              <a:rPr lang="zh-CN" altLang="en-US" sz="2400" dirty="0" smtClean="0"/>
              <a:t>向量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35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340768"/>
            <a:ext cx="87915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49190"/>
            <a:ext cx="8581138" cy="1203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9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向量空间的</a:t>
            </a:r>
            <a:r>
              <a:rPr lang="zh-CN" altLang="en-US" dirty="0" smtClean="0"/>
              <a:t>维数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628800"/>
            <a:ext cx="87820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5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有限维空间的子空间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40768"/>
            <a:ext cx="88201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807742"/>
            <a:ext cx="8275487" cy="286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331640" y="4149080"/>
            <a:ext cx="10801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788024" y="4437112"/>
            <a:ext cx="12241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95535" y="4653136"/>
            <a:ext cx="93610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0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求</a:t>
            </a:r>
            <a:r>
              <a:rPr lang="zh-CN" altLang="en-US" dirty="0"/>
              <a:t>一个基的方法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线性无关性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</a:t>
            </a:r>
            <a:r>
              <a:rPr lang="zh-CN" altLang="en-US" dirty="0"/>
              <a:t>性</a:t>
            </a:r>
          </a:p>
          <a:p>
            <a:endParaRPr lang="zh-CN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343025"/>
            <a:ext cx="87915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01007"/>
            <a:ext cx="8788276" cy="1534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8172400" y="2492896"/>
            <a:ext cx="5760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5536" y="2852936"/>
            <a:ext cx="9361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732240" y="2492896"/>
            <a:ext cx="648072" cy="36004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Nul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Col 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的维数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888"/>
            <a:ext cx="88392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9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由向量空间概念的帮助，观察矩阵内部，揭示行、列之间的关系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68302"/>
            <a:ext cx="8934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78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行空间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136904" cy="187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75768" y="3343331"/>
            <a:ext cx="8860728" cy="2685812"/>
            <a:chOff x="175768" y="3343331"/>
            <a:chExt cx="8860728" cy="2685812"/>
          </a:xfrm>
        </p:grpSpPr>
        <p:pic>
          <p:nvPicPr>
            <p:cNvPr id="573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68" y="3343331"/>
              <a:ext cx="8860728" cy="2685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连接符 4"/>
            <p:cNvCxnSpPr/>
            <p:nvPr/>
          </p:nvCxnSpPr>
          <p:spPr>
            <a:xfrm>
              <a:off x="7020272" y="4221088"/>
              <a:ext cx="201622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75768" y="4509120"/>
              <a:ext cx="31000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1640" y="4797152"/>
              <a:ext cx="519670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7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秩定理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57512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5" y="2492896"/>
            <a:ext cx="91154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6" y="3573016"/>
            <a:ext cx="8632651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15" y="6021288"/>
            <a:ext cx="617855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31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秩和可逆矩阵定理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59950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28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线性方程组的解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974115" cy="209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3481"/>
            <a:ext cx="7025520" cy="365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11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095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zh-CN" altLang="en-US" dirty="0"/>
              <a:t>五</a:t>
            </a:r>
            <a:r>
              <a:rPr lang="zh-CN" altLang="en-US" dirty="0" smtClean="0"/>
              <a:t>章 特征值与特征向量</a:t>
            </a:r>
            <a:endParaRPr lang="zh-CN" alt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2"/>
          <a:stretch/>
        </p:blipFill>
        <p:spPr bwMode="auto">
          <a:xfrm>
            <a:off x="628650" y="1988840"/>
            <a:ext cx="6278998" cy="331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9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特征值和特征向量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容易验证给定的向量是否是矩阵的特征向量</a:t>
            </a:r>
            <a:endParaRPr lang="en-US" altLang="zh-CN" dirty="0" smtClean="0"/>
          </a:p>
          <a:p>
            <a:r>
              <a:rPr lang="zh-CN" altLang="en-US" dirty="0"/>
              <a:t>容易</a:t>
            </a:r>
            <a:r>
              <a:rPr lang="zh-CN" altLang="en-US" dirty="0" smtClean="0"/>
              <a:t>判断给出的数是否是特征值</a:t>
            </a:r>
            <a:endParaRPr lang="zh-CN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568953" cy="16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49300"/>
            <a:ext cx="1576189" cy="33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68741"/>
            <a:ext cx="1495226" cy="35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03848" y="2060848"/>
            <a:ext cx="648072" cy="36004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5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23528" y="1556792"/>
            <a:ext cx="8485500" cy="3244949"/>
            <a:chOff x="323528" y="1556792"/>
            <a:chExt cx="8485500" cy="3244949"/>
          </a:xfrm>
        </p:grpSpPr>
        <p:pic>
          <p:nvPicPr>
            <p:cNvPr id="686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556792"/>
              <a:ext cx="8485500" cy="3244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835696" y="3933056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是</a:t>
              </a:r>
              <a:endParaRPr lang="zh-CN" altLang="en-US" sz="24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7740352" y="393305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eigenspace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611560" y="3356992"/>
            <a:ext cx="14401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76056" y="4302388"/>
            <a:ext cx="266429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88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特征值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57259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2" y="2588398"/>
            <a:ext cx="8783004" cy="33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36" y="2932934"/>
            <a:ext cx="8120150" cy="380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3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可逆矩阵定理（续）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是</a:t>
            </a:r>
            <a:r>
              <a:rPr lang="en-US" altLang="zh-CN" i="1" dirty="0" err="1" smtClean="0"/>
              <a:t>n</a:t>
            </a:r>
            <a:r>
              <a:rPr lang="en-US" altLang="zh-CN" dirty="0" err="1" smtClean="0">
                <a:latin typeface="宋体"/>
                <a:ea typeface="宋体"/>
              </a:rPr>
              <a:t>╳</a:t>
            </a:r>
            <a:r>
              <a:rPr lang="en-US" altLang="zh-CN" i="1" dirty="0" err="1" smtClean="0"/>
              <a:t>n</a:t>
            </a:r>
            <a:r>
              <a:rPr lang="zh-CN" altLang="en-US" dirty="0" smtClean="0"/>
              <a:t>的矩阵，则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是可逆的当且仅当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</a:t>
            </a:r>
            <a:r>
              <a:rPr lang="zh-CN" altLang="en-US" dirty="0" smtClean="0"/>
              <a:t>不是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的特征值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172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1" y="390346"/>
            <a:ext cx="88677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19171"/>
            <a:ext cx="6883400" cy="136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8" y="3784421"/>
            <a:ext cx="728919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999876" y="5949280"/>
            <a:ext cx="25883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471054" y="3784421"/>
            <a:ext cx="25883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419872" y="1484784"/>
            <a:ext cx="7200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15616" y="3140968"/>
            <a:ext cx="59766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2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                是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次多项式，称为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的特征多项式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616957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2987674"/>
            <a:ext cx="8616957" cy="111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53136"/>
            <a:ext cx="15335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1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90774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901949"/>
            <a:ext cx="8835532" cy="68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010024"/>
            <a:ext cx="8715886" cy="157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27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相似性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相似矩阵和特征值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16020"/>
            <a:ext cx="8836563" cy="286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5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相似性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" y="1340768"/>
            <a:ext cx="910462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7" y="3040752"/>
            <a:ext cx="8497787" cy="319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7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解集的参数表示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106" y="1484784"/>
            <a:ext cx="845803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2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对角化定理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68760"/>
            <a:ext cx="8635275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48920"/>
            <a:ext cx="8491258" cy="271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652120" y="2204864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diagonalizable 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67426"/>
            <a:ext cx="8646588" cy="102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0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4" y="1556792"/>
            <a:ext cx="892027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4702"/>
            <a:ext cx="67056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74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矩阵可对角化的充分条件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63338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81164"/>
            <a:ext cx="8879808" cy="93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1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特征值不是都相异的矩阵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903876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6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第六章 正交性和最小二乘法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414463"/>
            <a:ext cx="5085953" cy="173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1" y="3484177"/>
            <a:ext cx="5192725" cy="808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5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内积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340768"/>
            <a:ext cx="883014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35729"/>
            <a:ext cx="6134100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3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64611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" y="4869160"/>
            <a:ext cx="90201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6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向量的长度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84976" cy="229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3428216"/>
            <a:ext cx="715585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88" y="3565486"/>
            <a:ext cx="2016224" cy="175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645333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单位向量，方向一致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6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 smtClean="0"/>
              <a:t>R</a:t>
            </a:r>
            <a:r>
              <a:rPr lang="en-US" altLang="zh-CN" i="1" baseline="30000" dirty="0" err="1" smtClean="0"/>
              <a:t>n</a:t>
            </a:r>
            <a:r>
              <a:rPr lang="zh-CN" altLang="en-US" dirty="0" smtClean="0"/>
              <a:t>空间中的距离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" y="1492776"/>
            <a:ext cx="8685273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8740860" cy="57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5" y="5076413"/>
            <a:ext cx="4135619" cy="58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294" y="5058409"/>
            <a:ext cx="3242041" cy="66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24" y="6021288"/>
            <a:ext cx="649294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3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48946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060848"/>
            <a:ext cx="15049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3848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12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解的存在性与唯一性问题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9" y="4077072"/>
            <a:ext cx="9051801" cy="26332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2199" y="1124744"/>
            <a:ext cx="9088313" cy="3179988"/>
            <a:chOff x="92199" y="1124744"/>
            <a:chExt cx="9088313" cy="31799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99" y="1124744"/>
              <a:ext cx="9088313" cy="317998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131840" y="1196752"/>
              <a:ext cx="1080120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6159422" y="4565381"/>
          <a:ext cx="2655912" cy="1023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5" imgW="1854200" imgH="711200" progId="Equation.DSMT4">
                  <p:embed/>
                </p:oleObj>
              </mc:Choice>
              <mc:Fallback>
                <p:oleObj name="Equation" r:id="rId5" imgW="18542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422" y="4565381"/>
                        <a:ext cx="2655912" cy="10238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452320" y="558924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无穷多解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4572000" y="5393697"/>
            <a:ext cx="0" cy="3802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99992" y="5724545"/>
            <a:ext cx="1440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-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899592" y="2636912"/>
            <a:ext cx="5760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628774"/>
            <a:ext cx="8513087" cy="151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478" y="3356992"/>
            <a:ext cx="2743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00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40982"/>
            <a:ext cx="8856984" cy="140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77"/>
          <a:stretch/>
        </p:blipFill>
        <p:spPr bwMode="auto">
          <a:xfrm>
            <a:off x="7308304" y="188640"/>
            <a:ext cx="1450642" cy="143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339752" y="1916832"/>
            <a:ext cx="720080" cy="36004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54309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39723" y="4141197"/>
            <a:ext cx="8536562" cy="2160240"/>
            <a:chOff x="339723" y="4141197"/>
            <a:chExt cx="8536562" cy="216024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23" y="4141197"/>
              <a:ext cx="8536562" cy="216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89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5733255"/>
              <a:ext cx="6115422" cy="568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89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1899" y="5157192"/>
              <a:ext cx="390141" cy="390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99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0" y="1284392"/>
            <a:ext cx="868277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140968"/>
            <a:ext cx="2088232" cy="2268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85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由非零向量构成的正交集的线性无关性？</a:t>
            </a:r>
            <a:endParaRPr lang="zh-CN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8" y="1808820"/>
            <a:ext cx="878354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65004"/>
            <a:ext cx="8694622" cy="255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283968" y="3465004"/>
            <a:ext cx="576064" cy="32403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正交基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优势？</a:t>
            </a:r>
            <a:endParaRPr lang="zh-CN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340768"/>
            <a:ext cx="888539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876416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7892314" cy="141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1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正交投影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838793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81128"/>
            <a:ext cx="3312368" cy="199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537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单位正交集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7290"/>
            <a:ext cx="8853052" cy="196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429000"/>
            <a:ext cx="8515121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164288" y="1772816"/>
            <a:ext cx="1296144" cy="38631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43608" y="2159129"/>
            <a:ext cx="648072" cy="40577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60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单位正交集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89370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59616"/>
            <a:ext cx="68199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83006"/>
            <a:ext cx="68072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43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单位正交集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线性映射                保持长度和正交性</a:t>
            </a:r>
            <a:endParaRPr lang="zh-CN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1" y="1772816"/>
            <a:ext cx="899811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683683"/>
              </p:ext>
            </p:extLst>
          </p:nvPr>
        </p:nvGraphicFramePr>
        <p:xfrm>
          <a:off x="2267743" y="5085184"/>
          <a:ext cx="136261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Equation" r:id="rId4" imgW="520560" imgH="164880" progId="Equation.DSMT4">
                  <p:embed/>
                </p:oleObj>
              </mc:Choice>
              <mc:Fallback>
                <p:oleObj name="Equation" r:id="rId4" imgW="520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7743" y="5085184"/>
                        <a:ext cx="1362613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95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916832"/>
            <a:ext cx="889977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27" y="3225408"/>
            <a:ext cx="8908522" cy="106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/>
          <a:stretch/>
        </p:blipFill>
        <p:spPr bwMode="auto">
          <a:xfrm>
            <a:off x="827584" y="1387200"/>
            <a:ext cx="129405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87200"/>
            <a:ext cx="1403162" cy="48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右箭头 3"/>
          <p:cNvSpPr/>
          <p:nvPr/>
        </p:nvSpPr>
        <p:spPr>
          <a:xfrm>
            <a:off x="2267744" y="1630907"/>
            <a:ext cx="432048" cy="243707"/>
          </a:xfrm>
          <a:prstGeom prst="rightArrow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7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解的存在与唯一性定理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8944297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格拉姆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施密特方法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68144" y="6453336"/>
            <a:ext cx="1296144" cy="28803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23527" y="1316955"/>
            <a:ext cx="7688678" cy="5541045"/>
            <a:chOff x="323527" y="1316955"/>
            <a:chExt cx="7688678" cy="55410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7" y="1316955"/>
              <a:ext cx="7688678" cy="554104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600" y="5733256"/>
              <a:ext cx="1457325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9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标准正交基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40768"/>
            <a:ext cx="8496300" cy="724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4" y="3869207"/>
            <a:ext cx="6895728" cy="2977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47" y="2204864"/>
            <a:ext cx="6119677" cy="16748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32040" y="2204864"/>
            <a:ext cx="1656184" cy="432048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9592" y="3879723"/>
            <a:ext cx="1944216" cy="34136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4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</a:t>
            </a:r>
            <a:r>
              <a:rPr lang="en-US" altLang="zh-CN" dirty="0" smtClean="0"/>
              <a:t>QR</a:t>
            </a:r>
            <a:r>
              <a:rPr lang="zh-CN" altLang="en-US" dirty="0" smtClean="0"/>
              <a:t>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" y="1311406"/>
            <a:ext cx="9007429" cy="252636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9786" y="3869887"/>
            <a:ext cx="8946710" cy="351201"/>
            <a:chOff x="89786" y="3869887"/>
            <a:chExt cx="10308632" cy="4095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86" y="3905713"/>
              <a:ext cx="2581275" cy="2952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1061" y="3972945"/>
              <a:ext cx="1143000" cy="2381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2977" y="3869887"/>
              <a:ext cx="2905125" cy="4095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7018" y="3934844"/>
              <a:ext cx="3581400" cy="314325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89787" y="4308903"/>
            <a:ext cx="8946710" cy="1058484"/>
            <a:chOff x="89787" y="4308903"/>
            <a:chExt cx="8946710" cy="105848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87" y="4308903"/>
              <a:ext cx="8946710" cy="105848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2826033" y="4308903"/>
              <a:ext cx="4122231" cy="344233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361521"/>
            <a:ext cx="26193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93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章 对称矩阵和二次型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7.1  </a:t>
            </a:r>
            <a:r>
              <a:rPr lang="zh-CN" altLang="en-US" dirty="0" smtClean="0"/>
              <a:t>对称矩阵的对角化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7.2  </a:t>
            </a:r>
            <a:r>
              <a:rPr lang="zh-CN" altLang="en-US" dirty="0" smtClean="0"/>
              <a:t>二次型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30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30171-ECEC-47EF-826E-E5A30F7103F6}" type="slidenum">
              <a:rPr lang="en-US" altLang="zh-CN"/>
              <a:pPr>
                <a:defRPr/>
              </a:pPr>
              <a:t>164</a:t>
            </a:fld>
            <a:endParaRPr lang="en-US" altLang="zh-CN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对称矩阵</a:t>
            </a:r>
            <a:r>
              <a:rPr lang="en-US" altLang="zh-CN" b="1" dirty="0">
                <a:solidFill>
                  <a:srgbClr val="FF0066"/>
                </a:solidFill>
              </a:rPr>
              <a:t>symmetric matrix</a:t>
            </a:r>
            <a:r>
              <a:rPr lang="en-US" altLang="zh-CN" dirty="0"/>
              <a:t> </a:t>
            </a:r>
            <a:endParaRPr lang="zh-CN" altLang="zh-CN" dirty="0" smtClean="0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</a:rPr>
              <a:t>一个对称矩阵是一个满足</a:t>
            </a:r>
            <a:r>
              <a:rPr lang="en-US" altLang="zh-CN" i="1" dirty="0">
                <a:solidFill>
                  <a:srgbClr val="FF0066"/>
                </a:solidFill>
              </a:rPr>
              <a:t>A</a:t>
            </a:r>
            <a:r>
              <a:rPr lang="en-US" altLang="zh-CN" i="1" baseline="30000" dirty="0">
                <a:solidFill>
                  <a:srgbClr val="FF0066"/>
                </a:solidFill>
              </a:rPr>
              <a:t>T</a:t>
            </a:r>
            <a:r>
              <a:rPr lang="en-US" altLang="zh-CN" i="1" dirty="0">
                <a:solidFill>
                  <a:srgbClr val="FF0066"/>
                </a:solidFill>
              </a:rPr>
              <a:t> </a:t>
            </a:r>
            <a:r>
              <a:rPr lang="en-US" altLang="zh-CN" dirty="0">
                <a:solidFill>
                  <a:srgbClr val="FF0066"/>
                </a:solidFill>
              </a:rPr>
              <a:t>= </a:t>
            </a:r>
            <a:r>
              <a:rPr lang="en-US" altLang="zh-CN" i="1" dirty="0">
                <a:solidFill>
                  <a:srgbClr val="FF0066"/>
                </a:solidFill>
              </a:rPr>
              <a:t>A </a:t>
            </a:r>
            <a:r>
              <a:rPr lang="zh-CN" altLang="en-US" dirty="0" smtClean="0"/>
              <a:t>的矩阵</a:t>
            </a:r>
            <a:r>
              <a:rPr lang="en-US" altLang="zh-CN" dirty="0" smtClean="0">
                <a:latin typeface="Times New Roman" pitchFamily="18" charset="0"/>
              </a:rPr>
              <a:t>A</a:t>
            </a:r>
          </a:p>
          <a:p>
            <a:r>
              <a:rPr lang="zh-CN" altLang="en-US" dirty="0" smtClean="0"/>
              <a:t>方阵，主对角线元素任意，其他元素在主对角线的两边成对出现</a:t>
            </a:r>
            <a:r>
              <a:rPr lang="en-US" altLang="zh-CN" dirty="0" smtClean="0">
                <a:latin typeface="Times New Roman" pitchFamily="18" charset="0"/>
              </a:rPr>
              <a:t> </a:t>
            </a:r>
            <a:endParaRPr lang="en-US" altLang="zh-CN" dirty="0" smtClean="0">
              <a:latin typeface="Times New Roman" pitchFamily="18" charset="0"/>
            </a:endParaRPr>
          </a:p>
          <a:p>
            <a:endParaRPr lang="en-US" altLang="zh-CN" dirty="0"/>
          </a:p>
          <a:p>
            <a:r>
              <a:rPr lang="zh-CN" altLang="en-US" dirty="0"/>
              <a:t>定理</a:t>
            </a:r>
            <a:r>
              <a:rPr lang="en-US" altLang="zh-CN" dirty="0"/>
              <a:t>1  </a:t>
            </a: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是对称矩阵，那么不同特征空间的任意两个特征向量是正交的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定理 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一个</a:t>
            </a:r>
            <a:r>
              <a:rPr lang="en-US" altLang="zh-CN" dirty="0"/>
              <a:t> </a:t>
            </a:r>
            <a:r>
              <a:rPr lang="en-US" altLang="zh-CN" i="1" dirty="0" err="1"/>
              <a:t>n</a:t>
            </a:r>
            <a:r>
              <a:rPr lang="en-US" altLang="zh-CN" dirty="0" err="1">
                <a:sym typeface="Symbol" pitchFamily="18" charset="2"/>
              </a:rPr>
              <a:t></a:t>
            </a:r>
            <a:r>
              <a:rPr lang="en-US" altLang="zh-CN" i="1" dirty="0" err="1"/>
              <a:t>n</a:t>
            </a:r>
            <a:r>
              <a:rPr lang="en-US" altLang="zh-CN" dirty="0"/>
              <a:t> </a:t>
            </a:r>
            <a:r>
              <a:rPr lang="zh-CN" altLang="en-US" dirty="0"/>
              <a:t>矩阵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可正交对角化的充分必要条件是</a:t>
            </a:r>
            <a:r>
              <a:rPr lang="en-US" altLang="zh-CN" i="1" dirty="0"/>
              <a:t>A</a:t>
            </a:r>
            <a:r>
              <a:rPr lang="zh-CN" altLang="en-US" dirty="0"/>
              <a:t>是对称矩阵</a:t>
            </a:r>
            <a:r>
              <a:rPr lang="en-US" altLang="zh-CN" dirty="0"/>
              <a:t>	orthogonally diagonalizable </a:t>
            </a:r>
            <a:endParaRPr lang="zh-CN" altLang="en-US" dirty="0"/>
          </a:p>
          <a:p>
            <a:endParaRPr lang="en-US" altLang="zh-CN" dirty="0" smtClean="0">
              <a:latin typeface="Times New Roman" pitchFamily="18" charset="0"/>
            </a:endParaRPr>
          </a:p>
          <a:p>
            <a:pPr eaLnBrk="1" hangingPunct="1"/>
            <a:endParaRPr lang="en-US" altLang="zh-CN" dirty="0" smtClean="0">
              <a:latin typeface="Times New Roman" pitchFamily="18" charset="0"/>
            </a:endParaRPr>
          </a:p>
          <a:p>
            <a:pPr eaLnBrk="1" hangingPunct="1"/>
            <a:endParaRPr lang="en-US" altLang="zh-CN" dirty="0" smtClean="0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可正交对角化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5112568"/>
          </a:xfrm>
        </p:spPr>
        <p:txBody>
          <a:bodyPr/>
          <a:lstStyle/>
          <a:p>
            <a:r>
              <a:rPr lang="zh-CN" altLang="en-US" dirty="0" smtClean="0"/>
              <a:t>对称矩阵</a:t>
            </a:r>
            <a:endParaRPr lang="en-US" altLang="zh-CN" dirty="0" smtClean="0"/>
          </a:p>
          <a:p>
            <a:pPr marL="109728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</a:t>
            </a:r>
            <a:r>
              <a:rPr lang="zh-CN" altLang="en-US" dirty="0"/>
              <a:t>可正交对角化？</a:t>
            </a:r>
            <a:endParaRPr lang="en-US" altLang="zh-CN" dirty="0"/>
          </a:p>
          <a:p>
            <a:r>
              <a:rPr lang="zh-CN" altLang="en-US" dirty="0"/>
              <a:t>找到</a:t>
            </a:r>
            <a:r>
              <a:rPr lang="en-US" altLang="zh-CN" i="1" dirty="0"/>
              <a:t>n</a:t>
            </a:r>
            <a:r>
              <a:rPr lang="zh-CN" altLang="en-US" dirty="0"/>
              <a:t>个线性无关且</a:t>
            </a:r>
            <a:r>
              <a:rPr lang="zh-CN" altLang="en-US" dirty="0">
                <a:solidFill>
                  <a:srgbClr val="C00000"/>
                </a:solidFill>
              </a:rPr>
              <a:t>单位正交</a:t>
            </a:r>
            <a:r>
              <a:rPr lang="zh-CN" altLang="en-US" dirty="0"/>
              <a:t>的特征向量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lvl="1"/>
            <a:r>
              <a:rPr lang="en-US" altLang="zh-CN" i="1" dirty="0"/>
              <a:t>n</a:t>
            </a:r>
            <a:r>
              <a:rPr lang="zh-CN" altLang="en-US" dirty="0" smtClean="0"/>
              <a:t>个不同的特征值时，一定</a:t>
            </a:r>
            <a:r>
              <a:rPr lang="zh-CN" altLang="en-US" dirty="0"/>
              <a:t>可正交</a:t>
            </a:r>
            <a:r>
              <a:rPr lang="zh-CN" altLang="en-US" dirty="0" smtClean="0"/>
              <a:t>对角化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少于</a:t>
            </a:r>
            <a:r>
              <a:rPr lang="en-US" altLang="zh-CN" i="1" dirty="0" smtClean="0"/>
              <a:t>n</a:t>
            </a:r>
            <a:r>
              <a:rPr lang="zh-CN" altLang="en-US" dirty="0"/>
              <a:t>个不同的特征值</a:t>
            </a:r>
            <a:r>
              <a:rPr lang="zh-CN" altLang="en-US" dirty="0" smtClean="0"/>
              <a:t>时？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80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谱定理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的特征值的集合有时称为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的谱</a:t>
            </a:r>
            <a:endParaRPr lang="en-US" altLang="zh-CN" dirty="0" smtClean="0"/>
          </a:p>
          <a:p>
            <a:r>
              <a:rPr lang="zh-CN" altLang="en-US" dirty="0" smtClean="0"/>
              <a:t>定理</a:t>
            </a:r>
            <a:r>
              <a:rPr lang="en-US" altLang="zh-CN" dirty="0" smtClean="0"/>
              <a:t>3 </a:t>
            </a:r>
            <a:r>
              <a:rPr lang="zh-CN" altLang="en-US" dirty="0" smtClean="0"/>
              <a:t>对称矩阵的谱定理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个对称的            矩阵具有下面特性：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有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个</a:t>
            </a:r>
            <a:r>
              <a:rPr lang="zh-CN" altLang="en-US" dirty="0" smtClean="0">
                <a:solidFill>
                  <a:srgbClr val="FF0000"/>
                </a:solidFill>
              </a:rPr>
              <a:t>实</a:t>
            </a:r>
            <a:r>
              <a:rPr lang="zh-CN" altLang="en-US" dirty="0" smtClean="0"/>
              <a:t>特征值，包含重复的特征值</a:t>
            </a:r>
            <a:endParaRPr lang="en-US" altLang="zh-CN" dirty="0" smtClean="0"/>
          </a:p>
          <a:p>
            <a:pPr lvl="1"/>
            <a:r>
              <a:rPr lang="zh-CN" altLang="en-US" dirty="0"/>
              <a:t>对每一</a:t>
            </a:r>
            <a:r>
              <a:rPr lang="zh-CN" altLang="en-US" dirty="0" smtClean="0"/>
              <a:t>个特征值，对应特征子空间的维数等于</a:t>
            </a:r>
            <a:r>
              <a:rPr lang="el-GR" altLang="zh-CN" i="1" dirty="0" smtClean="0">
                <a:latin typeface="Times New Roman"/>
                <a:cs typeface="Times New Roman"/>
              </a:rPr>
              <a:t>λ</a:t>
            </a:r>
            <a:r>
              <a:rPr lang="zh-CN" altLang="en-US" dirty="0" smtClean="0"/>
              <a:t>作为特征方程的重数</a:t>
            </a:r>
            <a:endParaRPr lang="en-US" altLang="zh-CN" dirty="0" smtClean="0"/>
          </a:p>
          <a:p>
            <a:pPr lvl="1"/>
            <a:r>
              <a:rPr lang="zh-CN" altLang="en-US" dirty="0"/>
              <a:t>特征</a:t>
            </a:r>
            <a:r>
              <a:rPr lang="zh-CN" altLang="en-US" dirty="0" smtClean="0"/>
              <a:t>空间相互正交，这种正交性是在特征向量对应不同特征值的意义成立的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/>
              <a:t>可正交对角化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4704"/>
            <a:ext cx="32956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715483"/>
              </p:ext>
            </p:extLst>
          </p:nvPr>
        </p:nvGraphicFramePr>
        <p:xfrm>
          <a:off x="2611433" y="2348880"/>
          <a:ext cx="1016104" cy="429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Equation" r:id="rId4" imgW="330120" imgH="139680" progId="Equation.DSMT4">
                  <p:embed/>
                </p:oleObj>
              </mc:Choice>
              <mc:Fallback>
                <p:oleObj name="Equation" r:id="rId4" imgW="330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1433" y="2348880"/>
                        <a:ext cx="1016104" cy="429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9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CD5244-20BB-4957-9730-EA578A6E98AC}" type="slidenum">
              <a:rPr lang="en-US" altLang="zh-CN"/>
              <a:pPr>
                <a:defRPr/>
              </a:pPr>
              <a:t>167</a:t>
            </a:fld>
            <a:endParaRPr lang="en-US" altLang="zh-CN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谱分解</a:t>
            </a:r>
            <a:r>
              <a:rPr lang="en-US" altLang="zh-CN" dirty="0"/>
              <a:t>Spectral Decomposition </a:t>
            </a:r>
            <a:endParaRPr lang="zh-CN" altLang="zh-CN" dirty="0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340768"/>
            <a:ext cx="8784975" cy="5112568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假设</a:t>
            </a:r>
            <a:r>
              <a:rPr lang="en-US" altLang="zh-CN" i="1" dirty="0"/>
              <a:t>A</a:t>
            </a:r>
            <a:r>
              <a:rPr lang="en-US" altLang="zh-CN" dirty="0"/>
              <a:t> = </a:t>
            </a:r>
            <a:r>
              <a:rPr lang="en-US" altLang="zh-CN" i="1" dirty="0" smtClean="0"/>
              <a:t>PDP</a:t>
            </a:r>
            <a:r>
              <a:rPr lang="en-US" altLang="zh-CN" baseline="30000" dirty="0" smtClean="0"/>
              <a:t>-1</a:t>
            </a:r>
            <a:r>
              <a:rPr lang="en-US" altLang="zh-CN" i="1" dirty="0"/>
              <a:t> </a:t>
            </a:r>
            <a:r>
              <a:rPr lang="zh-CN" altLang="en-US" dirty="0" smtClean="0"/>
              <a:t>，此处</a:t>
            </a:r>
            <a:r>
              <a:rPr lang="en-US" altLang="zh-CN" i="1" dirty="0"/>
              <a:t>P</a:t>
            </a:r>
            <a:r>
              <a:rPr lang="zh-CN" altLang="en-US" dirty="0" smtClean="0"/>
              <a:t>的列是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的单位正交特征向量                 ，且相应的特征值             属于对角矩阵</a:t>
            </a:r>
            <a:r>
              <a:rPr lang="en-US" altLang="zh-CN" i="1" dirty="0" smtClean="0"/>
              <a:t>D</a:t>
            </a:r>
            <a:r>
              <a:rPr lang="zh-CN" altLang="en-US" dirty="0" smtClean="0"/>
              <a:t>，那么</a:t>
            </a:r>
            <a:r>
              <a:rPr lang="en-US" altLang="zh-CN" i="1" dirty="0"/>
              <a:t>P</a:t>
            </a:r>
            <a:r>
              <a:rPr lang="en-US" altLang="zh-CN" baseline="30000" dirty="0"/>
              <a:t>-1</a:t>
            </a:r>
            <a:r>
              <a:rPr lang="en-US" altLang="zh-CN" i="1" dirty="0"/>
              <a:t> </a:t>
            </a:r>
            <a:r>
              <a:rPr lang="en-US" altLang="zh-CN" i="1" dirty="0" smtClean="0"/>
              <a:t>=P</a:t>
            </a:r>
            <a:r>
              <a:rPr lang="en-US" altLang="zh-CN" baseline="30000" dirty="0" smtClean="0"/>
              <a:t>T</a:t>
            </a:r>
            <a:r>
              <a:rPr lang="en-US" altLang="zh-CN" i="1" dirty="0" smtClean="0"/>
              <a:t> </a:t>
            </a:r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r>
              <a:rPr lang="zh-CN" altLang="en-US" dirty="0"/>
              <a:t>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分解为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的谱（特征值）确定的小块，这个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的表示就称为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的谱分解，每一项都是秩为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</a:t>
            </a:r>
            <a:r>
              <a:rPr lang="en-US" altLang="zh-CN" i="1" dirty="0" err="1"/>
              <a:t>n</a:t>
            </a:r>
            <a:r>
              <a:rPr lang="en-US" altLang="zh-CN" dirty="0" err="1">
                <a:sym typeface="Symbol" pitchFamily="18" charset="2"/>
              </a:rPr>
              <a:t></a:t>
            </a:r>
            <a:r>
              <a:rPr lang="en-US" altLang="zh-CN" i="1" dirty="0" err="1" smtClean="0"/>
              <a:t>n</a:t>
            </a:r>
            <a:r>
              <a:rPr lang="zh-CN" altLang="en-US" dirty="0" smtClean="0"/>
              <a:t>矩阵</a:t>
            </a:r>
            <a:endParaRPr lang="en-US" altLang="zh-CN" dirty="0"/>
          </a:p>
          <a:p>
            <a:pPr eaLnBrk="1" hangingPunct="1"/>
            <a:endParaRPr lang="zh-CN" altLang="en-US" dirty="0" smtClean="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2571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205503"/>
              </p:ext>
            </p:extLst>
          </p:nvPr>
        </p:nvGraphicFramePr>
        <p:xfrm>
          <a:off x="1359694" y="2420888"/>
          <a:ext cx="6424612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3" name="Equation" r:id="rId4" imgW="3377880" imgH="1498320" progId="Equation.DSMT4">
                  <p:embed/>
                </p:oleObj>
              </mc:Choice>
              <mc:Fallback>
                <p:oleObj name="Equation" r:id="rId4" imgW="3377880" imgH="1498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694" y="2420888"/>
                        <a:ext cx="6424612" cy="285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330059"/>
              </p:ext>
            </p:extLst>
          </p:nvPr>
        </p:nvGraphicFramePr>
        <p:xfrm>
          <a:off x="1187624" y="1844824"/>
          <a:ext cx="1430514" cy="402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4" name="Equation" r:id="rId6" imgW="812520" imgH="228600" progId="Equation.DSMT4">
                  <p:embed/>
                </p:oleObj>
              </mc:Choice>
              <mc:Fallback>
                <p:oleObj name="Equation" r:id="rId6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7624" y="1844824"/>
                        <a:ext cx="1430514" cy="402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57889"/>
              </p:ext>
            </p:extLst>
          </p:nvPr>
        </p:nvGraphicFramePr>
        <p:xfrm>
          <a:off x="5436096" y="1772816"/>
          <a:ext cx="1191741" cy="53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5" name="Equation" r:id="rId8" imgW="507960" imgH="228600" progId="Equation.DSMT4">
                  <p:embed/>
                </p:oleObj>
              </mc:Choice>
              <mc:Fallback>
                <p:oleObj name="Equation" r:id="rId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36096" y="1772816"/>
                        <a:ext cx="1191741" cy="53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355976" y="4221088"/>
            <a:ext cx="3600400" cy="720080"/>
          </a:xfrm>
          <a:prstGeom prst="rect">
            <a:avLst/>
          </a:prstGeom>
          <a:noFill/>
          <a:ln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8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66"/>
                </a:solidFill>
              </a:rPr>
              <a:t>二次型 </a:t>
            </a:r>
            <a:r>
              <a:rPr lang="en-US" altLang="zh-CN" dirty="0">
                <a:solidFill>
                  <a:srgbClr val="0000FF"/>
                </a:solidFill>
              </a:rPr>
              <a:t>Quadratic 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628800"/>
            <a:ext cx="8496944" cy="5112568"/>
          </a:xfrm>
        </p:spPr>
        <p:txBody>
          <a:bodyPr/>
          <a:lstStyle/>
          <a:p>
            <a:pPr lvl="0">
              <a:buClr>
                <a:srgbClr val="A04DA3"/>
              </a:buClr>
            </a:pPr>
            <a:r>
              <a:rPr lang="en-US" altLang="zh-CN" i="1" dirty="0" err="1">
                <a:solidFill>
                  <a:prstClr val="black"/>
                </a:solidFill>
              </a:rPr>
              <a:t>R</a:t>
            </a:r>
            <a:r>
              <a:rPr lang="en-US" altLang="zh-CN" i="1" baseline="30000" dirty="0" err="1">
                <a:solidFill>
                  <a:prstClr val="black"/>
                </a:solidFill>
              </a:rPr>
              <a:t>n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上的一个二次型是一个定义在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 err="1">
                <a:solidFill>
                  <a:prstClr val="black"/>
                </a:solidFill>
              </a:rPr>
              <a:t>R</a:t>
            </a:r>
            <a:r>
              <a:rPr lang="en-US" altLang="zh-CN" i="1" baseline="30000" dirty="0" err="1">
                <a:solidFill>
                  <a:prstClr val="black"/>
                </a:solidFill>
              </a:rPr>
              <a:t>n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上的</a:t>
            </a:r>
            <a:r>
              <a:rPr lang="zh-CN" altLang="en-US" dirty="0">
                <a:solidFill>
                  <a:srgbClr val="C00000"/>
                </a:solidFill>
              </a:rPr>
              <a:t>函数</a:t>
            </a:r>
            <a:r>
              <a:rPr lang="zh-CN" altLang="en-US" dirty="0">
                <a:solidFill>
                  <a:prstClr val="black"/>
                </a:solidFill>
              </a:rPr>
              <a:t>，它在向量</a:t>
            </a:r>
            <a:r>
              <a:rPr lang="en-US" altLang="zh-CN" b="1" i="1" dirty="0">
                <a:solidFill>
                  <a:prstClr val="black"/>
                </a:solidFill>
              </a:rPr>
              <a:t>x</a:t>
            </a:r>
            <a:r>
              <a:rPr lang="zh-CN" altLang="en-US" dirty="0">
                <a:solidFill>
                  <a:prstClr val="black"/>
                </a:solidFill>
              </a:rPr>
              <a:t>处的值可由表达式</a:t>
            </a:r>
            <a:endParaRPr lang="en-US" altLang="zh-CN" dirty="0">
              <a:solidFill>
                <a:prstClr val="black"/>
              </a:solidFill>
            </a:endParaRPr>
          </a:p>
          <a:p>
            <a:pPr marL="109728" lvl="0" indent="0" algn="ctr">
              <a:buClr>
                <a:srgbClr val="A04DA3"/>
              </a:buClr>
              <a:buNone/>
            </a:pPr>
            <a:r>
              <a:rPr lang="en-US" altLang="zh-CN" dirty="0">
                <a:solidFill>
                  <a:prstClr val="black"/>
                </a:solidFill>
              </a:rPr>
              <a:t>	 </a:t>
            </a:r>
            <a:r>
              <a:rPr lang="en-US" altLang="zh-CN" i="1" dirty="0">
                <a:solidFill>
                  <a:prstClr val="black"/>
                </a:solidFill>
              </a:rPr>
              <a:t>Q</a:t>
            </a:r>
            <a:r>
              <a:rPr lang="en-US" altLang="zh-CN" dirty="0">
                <a:solidFill>
                  <a:prstClr val="black"/>
                </a:solidFill>
              </a:rPr>
              <a:t>( </a:t>
            </a:r>
            <a:r>
              <a:rPr lang="en-US" altLang="zh-CN" i="1" dirty="0">
                <a:solidFill>
                  <a:prstClr val="black"/>
                </a:solidFill>
              </a:rPr>
              <a:t>x </a:t>
            </a:r>
            <a:r>
              <a:rPr lang="en-US" altLang="zh-CN" dirty="0">
                <a:solidFill>
                  <a:prstClr val="black"/>
                </a:solidFill>
              </a:rPr>
              <a:t>) = </a:t>
            </a:r>
            <a:r>
              <a:rPr lang="en-US" altLang="zh-CN" i="1" dirty="0" err="1">
                <a:solidFill>
                  <a:prstClr val="black"/>
                </a:solidFill>
              </a:rPr>
              <a:t>x</a:t>
            </a:r>
            <a:r>
              <a:rPr lang="en-US" altLang="zh-CN" i="1" baseline="30000" dirty="0" err="1">
                <a:solidFill>
                  <a:prstClr val="black"/>
                </a:solidFill>
              </a:rPr>
              <a:t>T</a:t>
            </a:r>
            <a:r>
              <a:rPr lang="en-US" altLang="zh-CN" i="1" dirty="0" err="1">
                <a:solidFill>
                  <a:prstClr val="black"/>
                </a:solidFill>
              </a:rPr>
              <a:t>Ax</a:t>
            </a:r>
            <a:endParaRPr lang="en-US" altLang="zh-CN" dirty="0">
              <a:solidFill>
                <a:prstClr val="black"/>
              </a:solidFill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zh-CN" altLang="en-US" dirty="0">
                <a:solidFill>
                  <a:prstClr val="black"/>
                </a:solidFill>
              </a:rPr>
              <a:t>计算，此处</a:t>
            </a:r>
            <a:r>
              <a:rPr lang="en-US" altLang="zh-CN" i="1" dirty="0">
                <a:solidFill>
                  <a:prstClr val="black"/>
                </a:solidFill>
              </a:rPr>
              <a:t>A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是一个</a:t>
            </a:r>
            <a:r>
              <a:rPr lang="en-US" altLang="zh-CN" i="1" dirty="0" err="1">
                <a:solidFill>
                  <a:prstClr val="black"/>
                </a:solidFill>
              </a:rPr>
              <a:t>n</a:t>
            </a:r>
            <a:r>
              <a:rPr lang="en-US" altLang="zh-CN" dirty="0" err="1">
                <a:solidFill>
                  <a:prstClr val="black"/>
                </a:solidFill>
                <a:sym typeface="Symbol" pitchFamily="18" charset="2"/>
              </a:rPr>
              <a:t></a:t>
            </a:r>
            <a:r>
              <a:rPr lang="en-US" altLang="zh-CN" i="1" dirty="0" err="1">
                <a:solidFill>
                  <a:prstClr val="black"/>
                </a:solidFill>
              </a:rPr>
              <a:t>n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对称矩阵，且矩阵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>
                <a:solidFill>
                  <a:prstClr val="black"/>
                </a:solidFill>
              </a:rPr>
              <a:t>A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称为关于二次型的矩阵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b="1" dirty="0">
                <a:solidFill>
                  <a:prstClr val="black"/>
                </a:solidFill>
              </a:rPr>
              <a:t>matrix of the quadratic form</a:t>
            </a:r>
            <a:r>
              <a:rPr lang="en-US" altLang="zh-CN" dirty="0">
                <a:solidFill>
                  <a:prstClr val="black"/>
                </a:solidFill>
              </a:rPr>
              <a:t>. 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13684" y="3054040"/>
            <a:ext cx="1512168" cy="50405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9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0B1D0F-EA3B-426F-88F3-CC4B837F7262}" type="slidenum">
              <a:rPr lang="en-US" altLang="zh-CN"/>
              <a:pPr>
                <a:defRPr/>
              </a:pPr>
              <a:t>169</a:t>
            </a:fld>
            <a:endParaRPr lang="en-US" altLang="zh-CN"/>
          </a:p>
        </p:txBody>
      </p:sp>
      <p:graphicFrame>
        <p:nvGraphicFramePr>
          <p:cNvPr id="1126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01332"/>
              </p:ext>
            </p:extLst>
          </p:nvPr>
        </p:nvGraphicFramePr>
        <p:xfrm>
          <a:off x="1472183" y="704631"/>
          <a:ext cx="50292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5" name="Equation" r:id="rId3" imgW="2311400" imgH="241300" progId="Equation.DSMT4">
                  <p:embed/>
                </p:oleObj>
              </mc:Choice>
              <mc:Fallback>
                <p:oleObj name="Equation" r:id="rId3" imgW="2311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2183" y="704631"/>
                        <a:ext cx="50292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854626"/>
              </p:ext>
            </p:extLst>
          </p:nvPr>
        </p:nvGraphicFramePr>
        <p:xfrm>
          <a:off x="5397500" y="4033664"/>
          <a:ext cx="3454400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6" name="Equation" r:id="rId5" imgW="1866900" imgH="711200" progId="Equation.DSMT4">
                  <p:embed/>
                </p:oleObj>
              </mc:Choice>
              <mc:Fallback>
                <p:oleObj name="Equation" r:id="rId5" imgW="18669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4033664"/>
                        <a:ext cx="3454400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5" name="Rectangle 7"/>
          <p:cNvSpPr>
            <a:spLocks noChangeArrowheads="1"/>
          </p:cNvSpPr>
          <p:nvPr/>
        </p:nvSpPr>
        <p:spPr bwMode="auto">
          <a:xfrm>
            <a:off x="6732240" y="764704"/>
            <a:ext cx="841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FF0066"/>
                </a:solidFill>
                <a:latin typeface="Times New Roman" pitchFamily="18" charset="0"/>
              </a:rPr>
              <a:t>A</a:t>
            </a:r>
            <a:r>
              <a:rPr lang="en-US" altLang="zh-CN" sz="3200" dirty="0">
                <a:solidFill>
                  <a:srgbClr val="FF0066"/>
                </a:solidFill>
                <a:latin typeface="Times New Roman" pitchFamily="18" charset="0"/>
              </a:rPr>
              <a:t>=?</a:t>
            </a:r>
          </a:p>
        </p:txBody>
      </p:sp>
      <p:graphicFrame>
        <p:nvGraphicFramePr>
          <p:cNvPr id="1966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212601"/>
              </p:ext>
            </p:extLst>
          </p:nvPr>
        </p:nvGraphicFramePr>
        <p:xfrm>
          <a:off x="609600" y="1702023"/>
          <a:ext cx="3780038" cy="502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7" name="Equation" r:id="rId7" imgW="1828800" imgH="241300" progId="Equation.DSMT4">
                  <p:embed/>
                </p:oleObj>
              </mc:Choice>
              <mc:Fallback>
                <p:oleObj name="Equation" r:id="rId7" imgW="18288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02023"/>
                        <a:ext cx="3780038" cy="5028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507835"/>
              </p:ext>
            </p:extLst>
          </p:nvPr>
        </p:nvGraphicFramePr>
        <p:xfrm>
          <a:off x="4499992" y="1345059"/>
          <a:ext cx="248285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8" name="Equation" r:id="rId9" imgW="1282680" imgH="711000" progId="Equation.DSMT4">
                  <p:embed/>
                </p:oleObj>
              </mc:Choice>
              <mc:Fallback>
                <p:oleObj name="Equation" r:id="rId9" imgW="128268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345059"/>
                        <a:ext cx="248285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504320"/>
              </p:ext>
            </p:extLst>
          </p:nvPr>
        </p:nvGraphicFramePr>
        <p:xfrm>
          <a:off x="6833940" y="1340768"/>
          <a:ext cx="86042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9" name="Equation" r:id="rId11" imgW="444307" imgH="710891" progId="Equation.DSMT4">
                  <p:embed/>
                </p:oleObj>
              </mc:Choice>
              <mc:Fallback>
                <p:oleObj name="Equation" r:id="rId11" imgW="444307" imgH="7108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3940" y="1340768"/>
                        <a:ext cx="860425" cy="1376363"/>
                      </a:xfrm>
                      <a:prstGeom prst="rect">
                        <a:avLst/>
                      </a:prstGeom>
                      <a:blipFill dpi="0" rotWithShape="1">
                        <a:blip r:embed="rId13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222619"/>
              </p:ext>
            </p:extLst>
          </p:nvPr>
        </p:nvGraphicFramePr>
        <p:xfrm>
          <a:off x="7519740" y="1345531"/>
          <a:ext cx="811212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0" name="Equation" r:id="rId14" imgW="418918" imgH="710891" progId="Equation.DSMT4">
                  <p:embed/>
                </p:oleObj>
              </mc:Choice>
              <mc:Fallback>
                <p:oleObj name="Equation" r:id="rId14" imgW="418918" imgH="7108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9740" y="1345531"/>
                        <a:ext cx="811212" cy="1376362"/>
                      </a:xfrm>
                      <a:prstGeom prst="rect">
                        <a:avLst/>
                      </a:prstGeom>
                      <a:blipFill dpi="0" rotWithShape="1">
                        <a:blip r:embed="rId13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944426"/>
              </p:ext>
            </p:extLst>
          </p:nvPr>
        </p:nvGraphicFramePr>
        <p:xfrm>
          <a:off x="381000" y="2204864"/>
          <a:ext cx="4419600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1" name="Equation" r:id="rId16" imgW="2082800" imgH="711200" progId="Equation.DSMT4">
                  <p:embed/>
                </p:oleObj>
              </mc:Choice>
              <mc:Fallback>
                <p:oleObj name="Equation" r:id="rId16" imgW="20828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04864"/>
                        <a:ext cx="4419600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792652"/>
              </p:ext>
            </p:extLst>
          </p:nvPr>
        </p:nvGraphicFramePr>
        <p:xfrm>
          <a:off x="381000" y="3957464"/>
          <a:ext cx="5038725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2" name="Equation" r:id="rId18" imgW="2374900" imgH="711200" progId="Equation.DSMT4">
                  <p:embed/>
                </p:oleObj>
              </mc:Choice>
              <mc:Fallback>
                <p:oleObj name="Equation" r:id="rId18" imgW="23749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957464"/>
                        <a:ext cx="5038725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2008" y="5517232"/>
            <a:ext cx="8964488" cy="889818"/>
            <a:chOff x="179512" y="5517232"/>
            <a:chExt cx="8964488" cy="889818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9330" name="Picture 114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5517232"/>
              <a:ext cx="1905000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31" name="Picture 115"/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063" b="1135"/>
            <a:stretch/>
          </p:blipFill>
          <p:spPr bwMode="auto">
            <a:xfrm>
              <a:off x="2069271" y="5578192"/>
              <a:ext cx="7074729" cy="300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32" name="Picture 116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6021288"/>
              <a:ext cx="2800350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33" name="Picture 117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862" y="5997475"/>
              <a:ext cx="2200275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868065"/>
              </p:ext>
            </p:extLst>
          </p:nvPr>
        </p:nvGraphicFramePr>
        <p:xfrm>
          <a:off x="72008" y="404664"/>
          <a:ext cx="1060226" cy="1352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3" name="Equation" r:id="rId24" imgW="558720" imgH="711000" progId="Equation.DSMT4">
                  <p:embed/>
                </p:oleObj>
              </mc:Choice>
              <mc:Fallback>
                <p:oleObj name="Equation" r:id="rId24" imgW="5587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2008" y="404664"/>
                        <a:ext cx="1060226" cy="1352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5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9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" y="1738312"/>
            <a:ext cx="9165084" cy="32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二次型的变量代换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122402"/>
              </p:ext>
            </p:extLst>
          </p:nvPr>
        </p:nvGraphicFramePr>
        <p:xfrm>
          <a:off x="251519" y="1412776"/>
          <a:ext cx="8905355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6" name="Equation" r:id="rId3" imgW="4114800" imgH="965160" progId="Equation.DSMT4">
                  <p:embed/>
                </p:oleObj>
              </mc:Choice>
              <mc:Fallback>
                <p:oleObj name="Equation" r:id="rId3" imgW="41148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19" y="1412776"/>
                        <a:ext cx="8905355" cy="2088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3950613"/>
              </p:ext>
            </p:extLst>
          </p:nvPr>
        </p:nvGraphicFramePr>
        <p:xfrm>
          <a:off x="323528" y="3645024"/>
          <a:ext cx="8191500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Equation" r:id="rId5" imgW="3784320" imgH="1180800" progId="Equation.DSMT4">
                  <p:embed/>
                </p:oleObj>
              </mc:Choice>
              <mc:Fallback>
                <p:oleObj name="Equation" r:id="rId5" imgW="3784320" imgH="11808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645024"/>
                        <a:ext cx="8191500" cy="255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555776" y="5733256"/>
            <a:ext cx="1296144" cy="432048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528" y="5229200"/>
            <a:ext cx="3240360" cy="50405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3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二次型的变量代换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r>
              <a:rPr lang="en-US" altLang="zh-CN" dirty="0" smtClean="0"/>
              <a:t>   </a:t>
            </a:r>
          </a:p>
          <a:p>
            <a:endParaRPr lang="en-US" altLang="zh-CN" dirty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21" y="1340335"/>
            <a:ext cx="5260277" cy="50405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4" y="2323656"/>
            <a:ext cx="4456924" cy="44308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4" y="3315680"/>
            <a:ext cx="4519268" cy="47357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90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主轴定理</a:t>
            </a:r>
            <a:r>
              <a:rPr lang="en-US" altLang="zh-CN" b="1" dirty="0"/>
              <a:t>Principal Axes Theorem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定理</a:t>
            </a:r>
            <a:r>
              <a:rPr lang="en-US" altLang="zh-CN" dirty="0" smtClean="0"/>
              <a:t>4</a:t>
            </a:r>
            <a:r>
              <a:rPr lang="zh-CN" altLang="en-US" dirty="0" smtClean="0"/>
              <a:t>  主轴定理</a:t>
            </a:r>
            <a:endParaRPr lang="en-US" altLang="zh-CN" dirty="0" smtClean="0"/>
          </a:p>
          <a:p>
            <a:r>
              <a:rPr lang="zh-CN" altLang="en-US" dirty="0" smtClean="0"/>
              <a:t>设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是一个</a:t>
            </a:r>
            <a:r>
              <a:rPr lang="en-US" altLang="zh-CN" i="1" dirty="0" err="1" smtClean="0"/>
              <a:t>n</a:t>
            </a:r>
            <a:r>
              <a:rPr lang="en-US" altLang="zh-CN" dirty="0" err="1">
                <a:sym typeface="Symbol" pitchFamily="18" charset="2"/>
              </a:rPr>
              <a:t></a:t>
            </a:r>
            <a:r>
              <a:rPr lang="en-US" altLang="zh-CN" i="1" dirty="0" err="1"/>
              <a:t>n</a:t>
            </a:r>
            <a:r>
              <a:rPr lang="en-US" altLang="zh-CN" dirty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对称矩阵</a:t>
            </a:r>
            <a:r>
              <a:rPr lang="zh-CN" altLang="en-US" dirty="0" smtClean="0"/>
              <a:t>，那么存在一个正交变量代换</a:t>
            </a:r>
            <a:r>
              <a:rPr lang="en-US" altLang="zh-CN" dirty="0" smtClean="0"/>
              <a:t> 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 = </a:t>
            </a:r>
            <a:r>
              <a:rPr lang="en-US" altLang="zh-CN" i="1" dirty="0" err="1">
                <a:solidFill>
                  <a:srgbClr val="FF0066"/>
                </a:solidFill>
              </a:rPr>
              <a:t>Py</a:t>
            </a:r>
            <a:r>
              <a:rPr lang="en-US" altLang="zh-CN" dirty="0" smtClean="0"/>
              <a:t>, </a:t>
            </a:r>
            <a:r>
              <a:rPr lang="zh-CN" altLang="en-US" dirty="0" smtClean="0"/>
              <a:t>它将二次型</a:t>
            </a:r>
            <a:r>
              <a:rPr lang="en-US" altLang="zh-CN" dirty="0" smtClean="0"/>
              <a:t> </a:t>
            </a:r>
            <a:r>
              <a:rPr lang="en-US" altLang="zh-CN" i="1" dirty="0" err="1" smtClean="0">
                <a:solidFill>
                  <a:srgbClr val="FF0066"/>
                </a:solidFill>
              </a:rPr>
              <a:t>x</a:t>
            </a:r>
            <a:r>
              <a:rPr lang="en-US" altLang="zh-CN" i="1" baseline="30000" dirty="0" err="1" smtClean="0">
                <a:solidFill>
                  <a:srgbClr val="FF0066"/>
                </a:solidFill>
              </a:rPr>
              <a:t>T</a:t>
            </a:r>
            <a:r>
              <a:rPr lang="en-US" altLang="zh-CN" i="1" dirty="0" err="1" smtClean="0">
                <a:solidFill>
                  <a:srgbClr val="FF0066"/>
                </a:solidFill>
              </a:rPr>
              <a:t>Ax</a:t>
            </a:r>
            <a:r>
              <a:rPr lang="en-US" altLang="zh-CN" dirty="0" smtClean="0"/>
              <a:t> </a:t>
            </a:r>
            <a:r>
              <a:rPr lang="zh-CN" altLang="en-US" dirty="0" smtClean="0"/>
              <a:t>变换为不含交叉项的二次型</a:t>
            </a:r>
            <a:r>
              <a:rPr lang="en-US" altLang="zh-CN" dirty="0" smtClean="0"/>
              <a:t> </a:t>
            </a:r>
            <a:r>
              <a:rPr lang="en-US" altLang="zh-CN" i="1" dirty="0" err="1" smtClean="0">
                <a:solidFill>
                  <a:srgbClr val="FF0066"/>
                </a:solidFill>
              </a:rPr>
              <a:t>y</a:t>
            </a:r>
            <a:r>
              <a:rPr lang="en-US" altLang="zh-CN" i="1" baseline="30000" dirty="0" err="1" smtClean="0">
                <a:solidFill>
                  <a:srgbClr val="FF0066"/>
                </a:solidFill>
              </a:rPr>
              <a:t>T</a:t>
            </a:r>
            <a:r>
              <a:rPr lang="en-US" altLang="zh-CN" i="1" dirty="0" err="1" smtClean="0">
                <a:solidFill>
                  <a:srgbClr val="FF0066"/>
                </a:solidFill>
              </a:rPr>
              <a:t>Dy</a:t>
            </a:r>
            <a:endParaRPr lang="en-US" altLang="zh-CN" i="1" dirty="0" smtClean="0">
              <a:solidFill>
                <a:srgbClr val="FF0066"/>
              </a:solidFill>
            </a:endParaRPr>
          </a:p>
          <a:p>
            <a:endParaRPr lang="en-US" altLang="zh-CN" i="1" dirty="0">
              <a:solidFill>
                <a:srgbClr val="FF0066"/>
              </a:solidFill>
            </a:endParaRPr>
          </a:p>
          <a:p>
            <a:r>
              <a:rPr lang="zh-CN" altLang="en-US" dirty="0" smtClean="0"/>
              <a:t>矩阵</a:t>
            </a:r>
            <a:r>
              <a:rPr lang="en-US" altLang="zh-CN" i="1" dirty="0" smtClean="0"/>
              <a:t>P</a:t>
            </a:r>
            <a:r>
              <a:rPr lang="zh-CN" altLang="en-US" dirty="0" smtClean="0"/>
              <a:t>的列称为</a:t>
            </a:r>
            <a:r>
              <a:rPr lang="zh-CN" altLang="en-US" dirty="0"/>
              <a:t>二次型</a:t>
            </a:r>
            <a:r>
              <a:rPr lang="en-US" altLang="zh-CN" dirty="0"/>
              <a:t> </a:t>
            </a:r>
            <a:r>
              <a:rPr lang="en-US" altLang="zh-CN" i="1" dirty="0" err="1"/>
              <a:t>x</a:t>
            </a:r>
            <a:r>
              <a:rPr lang="en-US" altLang="zh-CN" i="1" baseline="30000" dirty="0" err="1"/>
              <a:t>T</a:t>
            </a:r>
            <a:r>
              <a:rPr lang="en-US" altLang="zh-CN" i="1" dirty="0" err="1"/>
              <a:t>Ax</a:t>
            </a:r>
            <a:r>
              <a:rPr lang="en-US" altLang="zh-CN" dirty="0"/>
              <a:t> 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C00000"/>
                </a:solidFill>
              </a:rPr>
              <a:t>主轴</a:t>
            </a:r>
            <a:r>
              <a:rPr lang="zh-CN" altLang="en-US" dirty="0" smtClean="0"/>
              <a:t>，向量</a:t>
            </a:r>
            <a:r>
              <a:rPr lang="en-US" altLang="zh-CN" b="1" i="1" dirty="0" smtClean="0"/>
              <a:t>y</a:t>
            </a:r>
            <a:r>
              <a:rPr lang="zh-CN" altLang="en-US" dirty="0" smtClean="0"/>
              <a:t>是向量</a:t>
            </a:r>
            <a:r>
              <a:rPr lang="en-US" altLang="zh-CN" b="1" i="1" dirty="0" smtClean="0"/>
              <a:t>x</a:t>
            </a:r>
            <a:r>
              <a:rPr lang="zh-CN" altLang="en-US" dirty="0" smtClean="0"/>
              <a:t>在由这些主轴构造的     空间的单位正交基下的坐标向量。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730893"/>
              </p:ext>
            </p:extLst>
          </p:nvPr>
        </p:nvGraphicFramePr>
        <p:xfrm>
          <a:off x="3923928" y="4005064"/>
          <a:ext cx="515995" cy="45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Equation" r:id="rId4" imgW="215640" imgH="190440" progId="Equation.DSMT4">
                  <p:embed/>
                </p:oleObj>
              </mc:Choice>
              <mc:Fallback>
                <p:oleObj name="Equation" r:id="rId4" imgW="2156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3928" y="4005064"/>
                        <a:ext cx="515995" cy="45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12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9" y="1824072"/>
            <a:ext cx="4495527" cy="2450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主轴的几何意义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</a:p>
          <a:p>
            <a:r>
              <a:rPr lang="en-US" altLang="zh-CN" i="1" dirty="0" smtClean="0"/>
              <a:t>A</a:t>
            </a:r>
            <a:r>
              <a:rPr lang="zh-CN" altLang="en-US" dirty="0"/>
              <a:t>是一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2</a:t>
            </a:r>
            <a:r>
              <a:rPr lang="en-US" altLang="zh-CN" dirty="0" smtClean="0">
                <a:sym typeface="Symbol" pitchFamily="18" charset="2"/>
              </a:rPr>
              <a:t>2</a:t>
            </a:r>
            <a:r>
              <a:rPr lang="zh-CN" altLang="en-US" dirty="0" smtClean="0">
                <a:sym typeface="Symbol" pitchFamily="18" charset="2"/>
              </a:rPr>
              <a:t>可逆</a:t>
            </a:r>
            <a:r>
              <a:rPr lang="zh-CN" altLang="en-US" dirty="0" smtClean="0"/>
              <a:t>对称矩阵</a:t>
            </a:r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zh-CN" altLang="en-US" dirty="0" smtClean="0"/>
              <a:t>是一个常数</a:t>
            </a:r>
            <a:endParaRPr lang="en-US" altLang="zh-CN" dirty="0" smtClean="0"/>
          </a:p>
          <a:p>
            <a:r>
              <a:rPr lang="zh-CN" altLang="en-US" dirty="0" smtClean="0"/>
              <a:t>可以证明     中所有满足</a:t>
            </a:r>
            <a:endParaRPr lang="en-US" altLang="zh-CN" dirty="0" smtClean="0"/>
          </a:p>
          <a:p>
            <a:endParaRPr lang="en-US" altLang="zh-CN" dirty="0"/>
          </a:p>
          <a:p>
            <a:pPr marL="109728" indent="0">
              <a:buNone/>
            </a:pPr>
            <a:r>
              <a:rPr lang="zh-CN" altLang="en-US" dirty="0" smtClean="0"/>
              <a:t>的</a:t>
            </a:r>
            <a:r>
              <a:rPr lang="en-US" altLang="zh-CN" i="1" dirty="0" smtClean="0"/>
              <a:t>x</a:t>
            </a:r>
            <a:r>
              <a:rPr lang="zh-CN" altLang="en-US" dirty="0" smtClean="0"/>
              <a:t>的集合，对应一个椭圆、</a:t>
            </a:r>
            <a:endParaRPr lang="en-US" altLang="zh-CN" dirty="0" smtClean="0"/>
          </a:p>
          <a:p>
            <a:pPr marL="109728" indent="0">
              <a:buNone/>
            </a:pPr>
            <a:r>
              <a:rPr lang="zh-CN" altLang="en-US" dirty="0" smtClean="0"/>
              <a:t>双曲线、两条相交直线或单个点，或根本不含任意点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en-US" altLang="zh-CN" i="1" dirty="0"/>
              <a:t>A</a:t>
            </a:r>
            <a:r>
              <a:rPr lang="zh-CN" altLang="en-US" dirty="0"/>
              <a:t>是一</a:t>
            </a:r>
            <a:r>
              <a:rPr lang="zh-CN" altLang="en-US" dirty="0" smtClean="0"/>
              <a:t>个对角矩阵，图</a:t>
            </a:r>
            <a:r>
              <a:rPr lang="en-US" altLang="zh-CN" dirty="0" smtClean="0"/>
              <a:t>2</a:t>
            </a:r>
            <a:r>
              <a:rPr lang="zh-CN" altLang="en-US" dirty="0" smtClean="0"/>
              <a:t>中的图像是标准位置</a:t>
            </a:r>
            <a:endParaRPr lang="en-US" altLang="zh-CN" dirty="0" smtClean="0"/>
          </a:p>
          <a:p>
            <a:r>
              <a:rPr lang="zh-CN" altLang="en-US" dirty="0" smtClean="0"/>
              <a:t>反之，图</a:t>
            </a:r>
            <a:r>
              <a:rPr lang="en-US" altLang="zh-CN" dirty="0" smtClean="0"/>
              <a:t>3</a:t>
            </a:r>
            <a:r>
              <a:rPr lang="zh-CN" altLang="en-US" dirty="0" smtClean="0"/>
              <a:t>中的图像是标准位置的旋转</a:t>
            </a:r>
            <a:endParaRPr lang="en-US" altLang="zh-CN" dirty="0" smtClean="0"/>
          </a:p>
          <a:p>
            <a:r>
              <a:rPr lang="zh-CN" altLang="en-US" dirty="0" smtClean="0"/>
              <a:t>找到主轴等同于找到一个新的坐标系统，在该系统下，其图形是在标准位置下的图形</a:t>
            </a:r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9" y="9269"/>
            <a:ext cx="4395837" cy="203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15906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0" y="3217578"/>
            <a:ext cx="1592155" cy="46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75" y="2780928"/>
            <a:ext cx="381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31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112568"/>
          </a:xfrm>
        </p:spPr>
        <p:txBody>
          <a:bodyPr/>
          <a:lstStyle/>
          <a:p>
            <a:r>
              <a:rPr lang="zh-CN" altLang="en-US" b="1" dirty="0"/>
              <a:t>定义</a:t>
            </a:r>
            <a:r>
              <a:rPr lang="en-US" altLang="zh-CN" b="1" dirty="0"/>
              <a:t>     </a:t>
            </a:r>
            <a:r>
              <a:rPr lang="zh-CN" altLang="en-US" sz="2400" b="1" dirty="0">
                <a:solidFill>
                  <a:srgbClr val="FF0066"/>
                </a:solidFill>
              </a:rPr>
              <a:t>正定，负定，不定</a:t>
            </a:r>
            <a:endParaRPr lang="zh-CN" altLang="en-US" sz="2400" dirty="0">
              <a:solidFill>
                <a:srgbClr val="FF0066"/>
              </a:solidFill>
            </a:endParaRPr>
          </a:p>
          <a:p>
            <a:r>
              <a:rPr lang="zh-CN" altLang="en-US" dirty="0"/>
              <a:t>一个二次型</a:t>
            </a:r>
            <a:r>
              <a:rPr lang="en-US" altLang="zh-CN" dirty="0"/>
              <a:t>Q</a:t>
            </a:r>
            <a:r>
              <a:rPr lang="zh-CN" altLang="en-US" dirty="0"/>
              <a:t>是：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a. </a:t>
            </a:r>
            <a:r>
              <a:rPr lang="zh-CN" altLang="en-US" dirty="0"/>
              <a:t>正定的</a:t>
            </a:r>
            <a:r>
              <a:rPr lang="en-US" altLang="zh-CN" b="1" dirty="0">
                <a:solidFill>
                  <a:srgbClr val="FF0066"/>
                </a:solidFill>
              </a:rPr>
              <a:t>positive definite</a:t>
            </a:r>
            <a:r>
              <a:rPr lang="zh-CN" altLang="en-US" dirty="0"/>
              <a:t>，如果对</a:t>
            </a:r>
            <a:r>
              <a:rPr lang="zh-CN" altLang="en-US" dirty="0">
                <a:solidFill>
                  <a:srgbClr val="C00000"/>
                </a:solidFill>
              </a:rPr>
              <a:t>所有</a:t>
            </a:r>
            <a:r>
              <a:rPr lang="en-US" altLang="zh-CN" i="1" dirty="0">
                <a:solidFill>
                  <a:srgbClr val="C00000"/>
                </a:solidFill>
              </a:rPr>
              <a:t>x</a:t>
            </a:r>
            <a:r>
              <a:rPr lang="en-US" altLang="zh-CN" i="1" dirty="0">
                <a:solidFill>
                  <a:srgbClr val="C00000"/>
                </a:solidFill>
                <a:sym typeface="Symbol" pitchFamily="18" charset="2"/>
              </a:rPr>
              <a:t></a:t>
            </a:r>
            <a:r>
              <a:rPr lang="en-US" altLang="zh-CN" dirty="0">
                <a:solidFill>
                  <a:srgbClr val="C00000"/>
                </a:solidFill>
              </a:rPr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&gt; 0</a:t>
            </a:r>
            <a:r>
              <a:rPr lang="en-US" altLang="zh-CN" dirty="0"/>
              <a:t> </a:t>
            </a:r>
          </a:p>
          <a:p>
            <a:pPr>
              <a:buNone/>
            </a:pPr>
            <a:r>
              <a:rPr lang="en-US" altLang="zh-CN" dirty="0"/>
              <a:t>	b. </a:t>
            </a:r>
            <a:r>
              <a:rPr lang="zh-CN" altLang="en-US" dirty="0"/>
              <a:t>负定的</a:t>
            </a:r>
            <a:r>
              <a:rPr lang="en-US" altLang="zh-CN" b="1" dirty="0">
                <a:solidFill>
                  <a:srgbClr val="FF0066"/>
                </a:solidFill>
              </a:rPr>
              <a:t>negative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66"/>
                </a:solidFill>
              </a:rPr>
              <a:t>definite</a:t>
            </a:r>
            <a:r>
              <a:rPr lang="zh-CN" altLang="en-US" dirty="0"/>
              <a:t>，如果对</a:t>
            </a:r>
            <a:r>
              <a:rPr lang="zh-CN" altLang="en-US" dirty="0">
                <a:solidFill>
                  <a:srgbClr val="C00000"/>
                </a:solidFill>
              </a:rPr>
              <a:t>所有</a:t>
            </a:r>
            <a:r>
              <a:rPr lang="en-US" altLang="zh-CN" i="1" dirty="0">
                <a:solidFill>
                  <a:srgbClr val="C00000"/>
                </a:solidFill>
              </a:rPr>
              <a:t>x</a:t>
            </a:r>
            <a:r>
              <a:rPr lang="en-US" altLang="zh-CN" i="1" dirty="0">
                <a:solidFill>
                  <a:srgbClr val="C00000"/>
                </a:solidFill>
                <a:sym typeface="Symbol" pitchFamily="18" charset="2"/>
              </a:rPr>
              <a:t></a:t>
            </a:r>
            <a:r>
              <a:rPr lang="en-US" altLang="zh-CN" dirty="0">
                <a:solidFill>
                  <a:srgbClr val="C00000"/>
                </a:solidFill>
              </a:rPr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&lt;0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c. </a:t>
            </a:r>
            <a:r>
              <a:rPr lang="zh-CN" altLang="en-US" dirty="0"/>
              <a:t>不定的</a:t>
            </a:r>
            <a:r>
              <a:rPr lang="en-US" altLang="zh-CN" b="1" dirty="0">
                <a:solidFill>
                  <a:srgbClr val="FF0066"/>
                </a:solidFill>
              </a:rPr>
              <a:t>indefinite</a:t>
            </a:r>
            <a:r>
              <a:rPr lang="zh-CN" altLang="en-US" dirty="0"/>
              <a:t> ，如果</a:t>
            </a:r>
            <a:r>
              <a:rPr lang="en-US" altLang="zh-CN" i="1" dirty="0"/>
              <a:t>Q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en-US" altLang="zh-CN" dirty="0"/>
              <a:t>)</a:t>
            </a:r>
            <a:r>
              <a:rPr lang="zh-CN" altLang="en-US" dirty="0"/>
              <a:t>既有正值又有负值</a:t>
            </a:r>
            <a:endParaRPr lang="en-US" altLang="zh-CN" dirty="0"/>
          </a:p>
          <a:p>
            <a:r>
              <a:rPr lang="zh-CN" altLang="en-US" dirty="0"/>
              <a:t>半正定的：如果对所有</a:t>
            </a:r>
            <a:r>
              <a:rPr lang="en-US" altLang="zh-CN" i="1" dirty="0"/>
              <a:t>x</a:t>
            </a:r>
            <a:r>
              <a:rPr lang="en-US" altLang="zh-CN" i="1" dirty="0">
                <a:sym typeface="Symbol" pitchFamily="18" charset="2"/>
              </a:rPr>
              <a:t></a:t>
            </a:r>
            <a:r>
              <a:rPr lang="en-US" altLang="zh-CN" dirty="0"/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</a:t>
            </a:r>
            <a:r>
              <a:rPr lang="en-US" altLang="zh-CN" dirty="0">
                <a:solidFill>
                  <a:srgbClr val="FF0066"/>
                </a:solidFill>
                <a:latin typeface="Times New Roman"/>
                <a:cs typeface="Times New Roman"/>
              </a:rPr>
              <a:t>≥</a:t>
            </a:r>
            <a:r>
              <a:rPr lang="en-US" altLang="zh-CN" dirty="0">
                <a:solidFill>
                  <a:srgbClr val="FF0066"/>
                </a:solidFill>
              </a:rPr>
              <a:t>0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半负定的：如果对所有</a:t>
            </a:r>
            <a:r>
              <a:rPr lang="en-US" altLang="zh-CN" i="1" dirty="0"/>
              <a:t>x</a:t>
            </a:r>
            <a:r>
              <a:rPr lang="en-US" altLang="zh-CN" i="1" dirty="0">
                <a:sym typeface="Symbol" pitchFamily="18" charset="2"/>
              </a:rPr>
              <a:t></a:t>
            </a:r>
            <a:r>
              <a:rPr lang="en-US" altLang="zh-CN" dirty="0"/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</a:t>
            </a:r>
            <a:r>
              <a:rPr lang="en-US" altLang="zh-CN" dirty="0">
                <a:solidFill>
                  <a:srgbClr val="FF0066"/>
                </a:solidFill>
                <a:latin typeface="Times New Roman"/>
                <a:cs typeface="Times New Roman"/>
              </a:rPr>
              <a:t>≤0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51720" y="5013176"/>
            <a:ext cx="2691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FF0066"/>
                </a:solidFill>
              </a:rPr>
              <a:t>Q</a:t>
            </a:r>
            <a:r>
              <a:rPr lang="en-US" altLang="zh-CN" sz="2800" dirty="0">
                <a:solidFill>
                  <a:srgbClr val="FF0066"/>
                </a:solidFill>
              </a:rPr>
              <a:t>(</a:t>
            </a:r>
            <a:r>
              <a:rPr lang="en-US" altLang="zh-CN" sz="2800" i="1" dirty="0">
                <a:solidFill>
                  <a:srgbClr val="FF0066"/>
                </a:solidFill>
              </a:rPr>
              <a:t>x</a:t>
            </a:r>
            <a:r>
              <a:rPr lang="en-US" altLang="zh-CN" sz="2800" dirty="0">
                <a:solidFill>
                  <a:srgbClr val="FF0066"/>
                </a:solidFill>
              </a:rPr>
              <a:t>)</a:t>
            </a:r>
            <a:r>
              <a:rPr lang="zh-CN" altLang="en-US" sz="2800" dirty="0"/>
              <a:t>由谁决定？</a:t>
            </a:r>
          </a:p>
        </p:txBody>
      </p:sp>
    </p:spTree>
    <p:extLst>
      <p:ext uri="{BB962C8B-B14F-4D97-AF65-F5344CB8AC3E}">
        <p14:creationId xmlns:p14="http://schemas.microsoft.com/office/powerpoint/2010/main" val="1594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78FE88-FF70-40BE-A714-87506C51A2C1}" type="slidenum">
              <a:rPr lang="en-US" altLang="zh-CN"/>
              <a:pPr>
                <a:defRPr/>
              </a:pPr>
              <a:t>175</a:t>
            </a:fld>
            <a:endParaRPr lang="en-US" altLang="zh-CN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17984"/>
            <a:ext cx="8856984" cy="10668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二次型与特征值</a:t>
            </a:r>
            <a:r>
              <a:rPr lang="en-US" altLang="zh-CN" dirty="0"/>
              <a:t>Quadratic Forms and </a:t>
            </a:r>
            <a:r>
              <a:rPr lang="en-US" altLang="zh-CN" dirty="0" smtClean="0"/>
              <a:t>Eigenvalues</a:t>
            </a:r>
            <a:endParaRPr lang="zh-CN" altLang="zh-CN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latin typeface="Times New Roman" pitchFamily="18" charset="0"/>
              </a:rPr>
              <a:t>定理</a:t>
            </a:r>
            <a:r>
              <a:rPr lang="en-US" altLang="zh-CN" sz="2800" b="1" dirty="0" smtClean="0">
                <a:latin typeface="Times New Roman" pitchFamily="18" charset="0"/>
              </a:rPr>
              <a:t> 5</a:t>
            </a:r>
            <a:endParaRPr lang="en-US" altLang="zh-CN" sz="28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>
                <a:latin typeface="Times New Roman" pitchFamily="18" charset="0"/>
              </a:rPr>
              <a:t>	</a:t>
            </a:r>
            <a:r>
              <a:rPr lang="zh-CN" altLang="en-US" sz="2800" dirty="0" smtClean="0">
                <a:latin typeface="Times New Roman" pitchFamily="18" charset="0"/>
              </a:rPr>
              <a:t>设</a:t>
            </a:r>
            <a:r>
              <a:rPr lang="en-US" altLang="zh-CN" sz="2800" i="1" dirty="0" smtClean="0">
                <a:solidFill>
                  <a:srgbClr val="FF0066"/>
                </a:solidFill>
                <a:latin typeface="Times New Roman" pitchFamily="18" charset="0"/>
              </a:rPr>
              <a:t>A</a:t>
            </a:r>
            <a:r>
              <a:rPr lang="en-US" altLang="zh-CN" sz="2800" dirty="0" smtClean="0">
                <a:latin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</a:rPr>
              <a:t>是一个</a:t>
            </a:r>
            <a:r>
              <a:rPr lang="en-US" altLang="zh-CN" sz="2800" dirty="0" smtClean="0">
                <a:latin typeface="Times New Roman" pitchFamily="18" charset="0"/>
              </a:rPr>
              <a:t> </a:t>
            </a:r>
            <a:r>
              <a:rPr lang="en-US" altLang="zh-CN" sz="2800" i="1" dirty="0" err="1" smtClean="0">
                <a:latin typeface="Times New Roman" pitchFamily="18" charset="0"/>
              </a:rPr>
              <a:t>n</a:t>
            </a:r>
            <a:r>
              <a:rPr lang="en-US" altLang="zh-CN" sz="2800" dirty="0" err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2800" i="1" dirty="0" err="1" smtClean="0">
                <a:latin typeface="Times New Roman" pitchFamily="18" charset="0"/>
              </a:rPr>
              <a:t>n</a:t>
            </a:r>
            <a:r>
              <a:rPr lang="en-US" altLang="zh-CN" sz="2800" dirty="0" smtClean="0">
                <a:latin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</a:rPr>
              <a:t>对称矩阵，那么一个二次型是</a:t>
            </a:r>
            <a:r>
              <a:rPr lang="en-US" altLang="zh-CN" sz="2800" dirty="0" smtClean="0">
                <a:latin typeface="Times New Roman" pitchFamily="18" charset="0"/>
              </a:rPr>
              <a:t>:</a:t>
            </a:r>
          </a:p>
          <a:p>
            <a:pPr>
              <a:buNone/>
            </a:pPr>
            <a:r>
              <a:rPr lang="en-US" altLang="zh-CN" sz="2800" dirty="0" smtClean="0">
                <a:latin typeface="Times New Roman" pitchFamily="18" charset="0"/>
              </a:rPr>
              <a:t>	</a:t>
            </a:r>
            <a:r>
              <a:rPr lang="en-US" altLang="zh-CN" sz="2800" b="1" dirty="0" smtClean="0">
                <a:latin typeface="Times New Roman" pitchFamily="18" charset="0"/>
              </a:rPr>
              <a:t>a.</a:t>
            </a:r>
            <a:r>
              <a:rPr lang="zh-CN" altLang="en-US" dirty="0"/>
              <a:t>正定</a:t>
            </a:r>
            <a:r>
              <a:rPr lang="zh-CN" altLang="en-US" dirty="0" smtClean="0"/>
              <a:t>的，当且仅当</a:t>
            </a:r>
            <a:r>
              <a:rPr lang="en-US" altLang="zh-CN" i="1" dirty="0"/>
              <a:t>A</a:t>
            </a:r>
            <a:r>
              <a:rPr lang="zh-CN" altLang="en-US" dirty="0" smtClean="0"/>
              <a:t>的所有特征值是正数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/>
              <a:t>	b</a:t>
            </a:r>
            <a:r>
              <a:rPr lang="en-US" altLang="zh-CN" dirty="0" smtClean="0"/>
              <a:t>.</a:t>
            </a:r>
            <a:r>
              <a:rPr lang="zh-CN" altLang="en-US" dirty="0" smtClean="0"/>
              <a:t>负</a:t>
            </a:r>
            <a:r>
              <a:rPr lang="zh-CN" altLang="en-US" dirty="0"/>
              <a:t>定</a:t>
            </a:r>
            <a:r>
              <a:rPr lang="zh-CN" altLang="en-US" dirty="0" smtClean="0"/>
              <a:t>的，</a:t>
            </a:r>
            <a:r>
              <a:rPr lang="zh-CN" altLang="en-US" dirty="0"/>
              <a:t>当且仅当</a:t>
            </a:r>
            <a:r>
              <a:rPr lang="en-US" altLang="zh-CN" i="1" dirty="0"/>
              <a:t>A</a:t>
            </a:r>
            <a:r>
              <a:rPr lang="zh-CN" altLang="en-US" dirty="0"/>
              <a:t>的所有特征值</a:t>
            </a:r>
            <a:r>
              <a:rPr lang="zh-CN" altLang="en-US" dirty="0" smtClean="0"/>
              <a:t>是负数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c</a:t>
            </a:r>
            <a:r>
              <a:rPr lang="en-US" altLang="zh-CN" dirty="0" smtClean="0"/>
              <a:t>.</a:t>
            </a:r>
            <a:r>
              <a:rPr lang="zh-CN" altLang="en-US" dirty="0" smtClean="0"/>
              <a:t>不定的，</a:t>
            </a:r>
            <a:r>
              <a:rPr lang="zh-CN" altLang="en-US" dirty="0"/>
              <a:t>当且仅当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既有正特征值又有负特征值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227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556792"/>
            <a:ext cx="8496944" cy="5112568"/>
          </a:xfrm>
        </p:spPr>
        <p:txBody>
          <a:bodyPr/>
          <a:lstStyle/>
          <a:p>
            <a:r>
              <a:rPr lang="zh-CN" altLang="en-US" dirty="0"/>
              <a:t>正定矩阵</a:t>
            </a:r>
            <a:r>
              <a:rPr lang="en-US" altLang="zh-CN" b="1" dirty="0">
                <a:solidFill>
                  <a:srgbClr val="FF0066"/>
                </a:solidFill>
              </a:rPr>
              <a:t>positive definite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66"/>
                </a:solidFill>
              </a:rPr>
              <a:t>matrix</a:t>
            </a:r>
          </a:p>
          <a:p>
            <a:endParaRPr lang="en-US" altLang="zh-CN" dirty="0">
              <a:solidFill>
                <a:srgbClr val="FF0066"/>
              </a:solidFill>
            </a:endParaRPr>
          </a:p>
          <a:p>
            <a:r>
              <a:rPr lang="zh-CN" altLang="en-US" dirty="0" smtClean="0"/>
              <a:t>定义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个正定矩阵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是一个对称矩阵，则二次型</a:t>
            </a:r>
            <a:r>
              <a:rPr lang="en-US" altLang="zh-CN" dirty="0" smtClean="0"/>
              <a:t> </a:t>
            </a:r>
            <a:r>
              <a:rPr lang="en-US" altLang="zh-CN" i="1" dirty="0" err="1"/>
              <a:t>x</a:t>
            </a:r>
            <a:r>
              <a:rPr lang="en-US" altLang="zh-CN" i="1" baseline="30000" dirty="0" err="1"/>
              <a:t>T</a:t>
            </a:r>
            <a:r>
              <a:rPr lang="en-US" altLang="zh-CN" i="1" dirty="0" err="1"/>
              <a:t>Ax</a:t>
            </a:r>
            <a:r>
              <a:rPr lang="en-US" altLang="zh-CN" dirty="0"/>
              <a:t> </a:t>
            </a:r>
            <a:r>
              <a:rPr lang="zh-CN" altLang="en-US" dirty="0" smtClean="0"/>
              <a:t>是正定的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其他形式的矩阵的概念（负定矩阵、不定矩阵、</a:t>
            </a:r>
            <a:r>
              <a:rPr lang="zh-CN" altLang="en-US" dirty="0"/>
              <a:t>半正定矩阵、</a:t>
            </a:r>
            <a:r>
              <a:rPr lang="zh-CN" altLang="en-US" dirty="0" smtClean="0"/>
              <a:t>半负定矩阵</a:t>
            </a:r>
            <a:r>
              <a:rPr lang="zh-CN" altLang="en-US" dirty="0"/>
              <a:t>）</a:t>
            </a:r>
            <a:r>
              <a:rPr lang="zh-CN" altLang="en-US" dirty="0" smtClean="0"/>
              <a:t>可类似定义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11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476672"/>
            <a:ext cx="8496944" cy="640871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>
                <a:solidFill>
                  <a:srgbClr val="FF0066"/>
                </a:solidFill>
              </a:rPr>
              <a:t>linear </a:t>
            </a:r>
            <a:r>
              <a:rPr lang="en-US" altLang="zh-CN" dirty="0" smtClean="0">
                <a:solidFill>
                  <a:srgbClr val="FF0066"/>
                </a:solidFill>
              </a:rPr>
              <a:t>equation </a:t>
            </a:r>
            <a:r>
              <a:rPr lang="en-US" altLang="zh-CN" dirty="0"/>
              <a:t>	</a:t>
            </a:r>
            <a:r>
              <a:rPr lang="zh-CN" altLang="en-US" dirty="0" smtClean="0"/>
              <a:t>线性方程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66"/>
                </a:solidFill>
              </a:rPr>
              <a:t>system of linear equations</a:t>
            </a:r>
            <a:r>
              <a:rPr lang="en-US" altLang="zh-CN" dirty="0"/>
              <a:t> ( </a:t>
            </a:r>
            <a:r>
              <a:rPr lang="en-US" altLang="zh-CN" dirty="0">
                <a:solidFill>
                  <a:srgbClr val="FF0066"/>
                </a:solidFill>
              </a:rPr>
              <a:t>linear system</a:t>
            </a:r>
            <a:r>
              <a:rPr lang="en-US" altLang="zh-CN" dirty="0"/>
              <a:t> ) </a:t>
            </a:r>
            <a:r>
              <a:rPr lang="en-US" altLang="zh-CN" dirty="0" smtClean="0"/>
              <a:t>   </a:t>
            </a:r>
            <a:r>
              <a:rPr lang="zh-CN" altLang="en-US" dirty="0"/>
              <a:t>线性方程组，</a:t>
            </a:r>
            <a:r>
              <a:rPr lang="zh-CN" altLang="en-US" dirty="0" smtClean="0"/>
              <a:t>线性系统</a:t>
            </a:r>
            <a:endParaRPr lang="en-US" altLang="zh-CN" dirty="0" smtClean="0"/>
          </a:p>
          <a:p>
            <a:r>
              <a:rPr lang="en-US" altLang="zh-CN" dirty="0"/>
              <a:t>Solution        </a:t>
            </a:r>
            <a:r>
              <a:rPr lang="zh-CN" altLang="en-US" dirty="0"/>
              <a:t>解</a:t>
            </a:r>
          </a:p>
          <a:p>
            <a:r>
              <a:rPr lang="en-US" altLang="zh-CN" dirty="0"/>
              <a:t>Solution set  </a:t>
            </a:r>
            <a:r>
              <a:rPr lang="zh-CN" altLang="en-US" dirty="0"/>
              <a:t>解集</a:t>
            </a:r>
          </a:p>
          <a:p>
            <a:r>
              <a:rPr lang="en-US" altLang="zh-CN" dirty="0"/>
              <a:t>Equivalent    </a:t>
            </a:r>
            <a:r>
              <a:rPr lang="zh-CN" altLang="en-US" dirty="0"/>
              <a:t>等价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Consistent</a:t>
            </a:r>
            <a:r>
              <a:rPr lang="en-US" altLang="zh-CN" dirty="0"/>
              <a:t> ( </a:t>
            </a:r>
            <a:r>
              <a:rPr lang="zh-CN" altLang="en-US" dirty="0"/>
              <a:t>相容的，有解的  </a:t>
            </a:r>
            <a:r>
              <a:rPr lang="en-US" altLang="zh-CN" dirty="0"/>
              <a:t>)  </a:t>
            </a:r>
            <a:r>
              <a:rPr lang="en-US" altLang="zh-CN" dirty="0">
                <a:solidFill>
                  <a:srgbClr val="FF0066"/>
                </a:solidFill>
              </a:rPr>
              <a:t>inconsistent</a:t>
            </a:r>
            <a:r>
              <a:rPr lang="en-US" altLang="zh-CN" dirty="0"/>
              <a:t> ( </a:t>
            </a:r>
            <a:r>
              <a:rPr lang="zh-CN" altLang="en-US" dirty="0"/>
              <a:t>不相容的，无解的 </a:t>
            </a:r>
            <a:r>
              <a:rPr lang="en-US" altLang="zh-CN" dirty="0"/>
              <a:t>) 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Matrix</a:t>
            </a:r>
            <a:r>
              <a:rPr lang="en-US" altLang="zh-CN" dirty="0"/>
              <a:t>   </a:t>
            </a:r>
            <a:r>
              <a:rPr lang="zh-CN" altLang="en-US" dirty="0" smtClean="0"/>
              <a:t>矩阵</a:t>
            </a:r>
            <a:endParaRPr lang="en-US" altLang="zh-CN" b="1" dirty="0" smtClean="0"/>
          </a:p>
          <a:p>
            <a:r>
              <a:rPr lang="en-US" altLang="zh-CN" dirty="0">
                <a:solidFill>
                  <a:srgbClr val="FF0066"/>
                </a:solidFill>
              </a:rPr>
              <a:t>Coefficient matrix</a:t>
            </a:r>
            <a:r>
              <a:rPr lang="en-US" altLang="zh-CN" dirty="0"/>
              <a:t> ( matrix of coefficients ) </a:t>
            </a:r>
            <a:r>
              <a:rPr lang="zh-CN" altLang="en-US" dirty="0"/>
              <a:t>系数矩阵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Augmented matrix</a:t>
            </a:r>
            <a:r>
              <a:rPr lang="en-US" altLang="zh-CN" dirty="0"/>
              <a:t>   </a:t>
            </a:r>
            <a:r>
              <a:rPr lang="zh-CN" altLang="en-US" dirty="0"/>
              <a:t>增广矩阵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Size</a:t>
            </a:r>
            <a:r>
              <a:rPr lang="en-US" altLang="zh-CN" dirty="0"/>
              <a:t> ( of a matrix )  </a:t>
            </a:r>
            <a:r>
              <a:rPr lang="en-US" altLang="zh-CN" i="1" dirty="0"/>
              <a:t>m</a:t>
            </a:r>
            <a:r>
              <a:rPr lang="en-US" altLang="zh-CN" dirty="0"/>
              <a:t> by </a:t>
            </a:r>
            <a:r>
              <a:rPr lang="en-US" altLang="zh-CN" i="1" dirty="0"/>
              <a:t>n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一</a:t>
            </a:r>
            <a:r>
              <a:rPr lang="zh-CN" altLang="en-US" dirty="0"/>
              <a:t>个矩阵是</a:t>
            </a:r>
            <a:r>
              <a:rPr lang="en-US" altLang="zh-CN" dirty="0"/>
              <a:t>m</a:t>
            </a:r>
            <a:r>
              <a:rPr lang="zh-CN" altLang="en-US" dirty="0"/>
              <a:t>乘</a:t>
            </a:r>
            <a:r>
              <a:rPr lang="en-US" altLang="zh-CN" dirty="0"/>
              <a:t>n</a:t>
            </a:r>
            <a:r>
              <a:rPr lang="zh-CN" altLang="en-US" dirty="0"/>
              <a:t>的</a:t>
            </a:r>
          </a:p>
          <a:p>
            <a:r>
              <a:rPr lang="en-US" altLang="zh-CN" i="1" dirty="0" smtClean="0">
                <a:solidFill>
                  <a:srgbClr val="FF0066"/>
                </a:solidFill>
              </a:rPr>
              <a:t>leading entry</a:t>
            </a:r>
            <a:r>
              <a:rPr lang="zh-CN" altLang="en-US" dirty="0"/>
              <a:t>先导元素</a:t>
            </a:r>
          </a:p>
          <a:p>
            <a:r>
              <a:rPr lang="en-US" altLang="zh-CN" b="1" dirty="0">
                <a:solidFill>
                  <a:srgbClr val="FF0066"/>
                </a:solidFill>
              </a:rPr>
              <a:t>reduced echelon form</a:t>
            </a:r>
            <a:r>
              <a:rPr lang="en-US" altLang="zh-CN" dirty="0"/>
              <a:t> (or </a:t>
            </a:r>
            <a:r>
              <a:rPr lang="en-US" altLang="zh-CN" b="1" dirty="0"/>
              <a:t>reduced row echelon form</a:t>
            </a:r>
            <a:r>
              <a:rPr lang="en-US" altLang="zh-CN" dirty="0"/>
              <a:t>)  </a:t>
            </a:r>
            <a:r>
              <a:rPr lang="zh-CN" altLang="en-US" dirty="0"/>
              <a:t>简化阶梯形</a:t>
            </a:r>
          </a:p>
          <a:p>
            <a:r>
              <a:rPr lang="en-US" altLang="zh-CN" b="1" dirty="0">
                <a:solidFill>
                  <a:srgbClr val="FF0066"/>
                </a:solidFill>
              </a:rPr>
              <a:t>pivot position</a:t>
            </a:r>
            <a:r>
              <a:rPr lang="en-US" altLang="zh-CN" dirty="0"/>
              <a:t> (</a:t>
            </a:r>
            <a:r>
              <a:rPr lang="zh-CN" altLang="en-US" dirty="0"/>
              <a:t>主元位置</a:t>
            </a:r>
            <a:r>
              <a:rPr lang="en-US" altLang="zh-CN" dirty="0" smtClean="0"/>
              <a:t>)</a:t>
            </a:r>
          </a:p>
          <a:p>
            <a:r>
              <a:rPr lang="en-US" altLang="zh-CN" b="1" dirty="0">
                <a:solidFill>
                  <a:srgbClr val="FF0066"/>
                </a:solidFill>
              </a:rPr>
              <a:t>pivot column</a:t>
            </a:r>
            <a:r>
              <a:rPr lang="en-US" altLang="zh-CN" dirty="0"/>
              <a:t> (</a:t>
            </a:r>
            <a:r>
              <a:rPr lang="zh-CN" altLang="en-US" dirty="0"/>
              <a:t>主元列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Row Reduced Algorithm </a:t>
            </a:r>
            <a:r>
              <a:rPr lang="zh-CN" altLang="en-US" dirty="0" smtClean="0"/>
              <a:t>行</a:t>
            </a:r>
            <a:r>
              <a:rPr lang="zh-CN" altLang="en-US" dirty="0"/>
              <a:t>简化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66"/>
                </a:solidFill>
                <a:sym typeface="Wingdings" pitchFamily="2" charset="2"/>
              </a:rPr>
              <a:t>Basic variables</a:t>
            </a:r>
            <a:r>
              <a:rPr lang="en-US" altLang="zh-CN" dirty="0">
                <a:sym typeface="Wingdings" pitchFamily="2" charset="2"/>
              </a:rPr>
              <a:t>,   </a:t>
            </a:r>
            <a:r>
              <a:rPr lang="zh-CN" altLang="en-US" dirty="0">
                <a:sym typeface="Wingdings" pitchFamily="2" charset="2"/>
              </a:rPr>
              <a:t>基本变量</a:t>
            </a:r>
          </a:p>
          <a:p>
            <a:r>
              <a:rPr lang="en-US" altLang="zh-CN" dirty="0" smtClean="0">
                <a:solidFill>
                  <a:srgbClr val="FF0066"/>
                </a:solidFill>
              </a:rPr>
              <a:t>free </a:t>
            </a:r>
            <a:r>
              <a:rPr lang="en-US" altLang="zh-CN" dirty="0">
                <a:solidFill>
                  <a:srgbClr val="FF0066"/>
                </a:solidFill>
              </a:rPr>
              <a:t>variables</a:t>
            </a:r>
            <a:r>
              <a:rPr lang="en-US" altLang="zh-CN" dirty="0">
                <a:sym typeface="Wingdings" pitchFamily="2" charset="2"/>
              </a:rPr>
              <a:t>   </a:t>
            </a:r>
            <a:r>
              <a:rPr lang="zh-CN" altLang="en-US" dirty="0">
                <a:sym typeface="Wingdings" pitchFamily="2" charset="2"/>
              </a:rPr>
              <a:t>，自由变量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General solution</a:t>
            </a:r>
            <a:r>
              <a:rPr lang="en-US" altLang="zh-CN" dirty="0"/>
              <a:t> </a:t>
            </a:r>
            <a:r>
              <a:rPr lang="zh-CN" altLang="en-US" dirty="0"/>
              <a:t>通解 </a:t>
            </a:r>
          </a:p>
          <a:p>
            <a:r>
              <a:rPr lang="en-US" altLang="zh-CN" dirty="0"/>
              <a:t>Parametric descriptions of solution sets </a:t>
            </a:r>
            <a:r>
              <a:rPr lang="zh-CN" altLang="en-US" dirty="0"/>
              <a:t>解集的参数表示 </a:t>
            </a:r>
          </a:p>
          <a:p>
            <a:r>
              <a:rPr lang="en-US" altLang="zh-CN" dirty="0" smtClean="0"/>
              <a:t>Existence </a:t>
            </a:r>
            <a:r>
              <a:rPr lang="en-US" altLang="zh-CN" dirty="0"/>
              <a:t>and Uniqueness Questions </a:t>
            </a:r>
            <a:r>
              <a:rPr lang="zh-CN" altLang="en-US" dirty="0" smtClean="0"/>
              <a:t>存在性</a:t>
            </a:r>
            <a:r>
              <a:rPr lang="zh-CN" altLang="en-US" dirty="0"/>
              <a:t>和唯一性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66"/>
                </a:solidFill>
              </a:rPr>
              <a:t>column vector</a:t>
            </a:r>
            <a:r>
              <a:rPr lang="zh-CN" altLang="en-US" dirty="0" smtClean="0">
                <a:solidFill>
                  <a:srgbClr val="FF0066"/>
                </a:solidFill>
              </a:rPr>
              <a:t>列向量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r>
              <a:rPr lang="en-US" altLang="zh-CN" dirty="0">
                <a:solidFill>
                  <a:srgbClr val="FF0066"/>
                </a:solidFill>
              </a:rPr>
              <a:t>ordered pairs</a:t>
            </a:r>
            <a:r>
              <a:rPr lang="en-US" altLang="zh-CN" dirty="0"/>
              <a:t>, </a:t>
            </a:r>
            <a:r>
              <a:rPr lang="zh-CN" altLang="en-US" dirty="0"/>
              <a:t>有序对</a:t>
            </a:r>
            <a:endParaRPr lang="en-US" altLang="zh-CN" dirty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476672"/>
            <a:ext cx="8496944" cy="5976664"/>
          </a:xfrm>
        </p:spPr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Vector Equations </a:t>
            </a:r>
            <a:r>
              <a:rPr lang="en-US" altLang="zh-CN" dirty="0"/>
              <a:t>		</a:t>
            </a:r>
            <a:r>
              <a:rPr lang="zh-CN" altLang="en-US" sz="1800" dirty="0">
                <a:solidFill>
                  <a:srgbClr val="FF0066"/>
                </a:solidFill>
              </a:rPr>
              <a:t>向量</a:t>
            </a:r>
            <a:r>
              <a:rPr lang="zh-CN" altLang="en-US" sz="1800" dirty="0" smtClean="0">
                <a:solidFill>
                  <a:srgbClr val="FF0066"/>
                </a:solidFill>
              </a:rPr>
              <a:t>方程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dirty="0">
                <a:solidFill>
                  <a:srgbClr val="FF0066"/>
                </a:solidFill>
              </a:rPr>
              <a:t>Equal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66"/>
                </a:solidFill>
              </a:rPr>
              <a:t>sum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66"/>
                </a:solidFill>
              </a:rPr>
              <a:t>scalar multiple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66"/>
                </a:solidFill>
              </a:rPr>
              <a:t>scalar   multiplication</a:t>
            </a:r>
            <a:r>
              <a:rPr lang="en-US" altLang="zh-CN" dirty="0"/>
              <a:t>  </a:t>
            </a:r>
            <a:r>
              <a:rPr lang="zh-CN" altLang="en-US" dirty="0"/>
              <a:t>相等，和，数乘，标量积</a:t>
            </a:r>
          </a:p>
          <a:p>
            <a:r>
              <a:rPr lang="en-US" altLang="zh-CN" dirty="0"/>
              <a:t>Linear Combinations </a:t>
            </a:r>
            <a:r>
              <a:rPr lang="zh-CN" altLang="en-US" dirty="0" smtClean="0">
                <a:solidFill>
                  <a:srgbClr val="FF0066"/>
                </a:solidFill>
              </a:rPr>
              <a:t>线性组合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Matrix Equation </a:t>
            </a:r>
            <a:r>
              <a:rPr lang="zh-CN" altLang="en-US" sz="1800" dirty="0" smtClean="0">
                <a:solidFill>
                  <a:srgbClr val="FF0066"/>
                </a:solidFill>
              </a:rPr>
              <a:t>矩阵方程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dirty="0"/>
              <a:t>Identity matrix </a:t>
            </a:r>
            <a:r>
              <a:rPr lang="en-US" altLang="zh-CN" i="1" dirty="0"/>
              <a:t>I     </a:t>
            </a:r>
            <a:r>
              <a:rPr lang="zh-CN" altLang="en-US" dirty="0"/>
              <a:t>单位矩阵</a:t>
            </a:r>
          </a:p>
          <a:p>
            <a:r>
              <a:rPr lang="en-US" altLang="zh-CN" dirty="0"/>
              <a:t>Homogeneous Linear System </a:t>
            </a:r>
            <a:r>
              <a:rPr lang="en-US" altLang="zh-CN" dirty="0" smtClean="0"/>
              <a:t> </a:t>
            </a:r>
            <a:r>
              <a:rPr lang="zh-CN" altLang="en-US" dirty="0" smtClean="0"/>
              <a:t>齐次线性</a:t>
            </a:r>
            <a:r>
              <a:rPr lang="zh-CN" altLang="en-US" dirty="0"/>
              <a:t>方程 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0000FF"/>
                </a:solidFill>
              </a:rPr>
              <a:t>Linear Independence  </a:t>
            </a:r>
            <a:r>
              <a:rPr lang="zh-CN" altLang="en-US" sz="1800" dirty="0" smtClean="0">
                <a:solidFill>
                  <a:srgbClr val="FF0066"/>
                </a:solidFill>
              </a:rPr>
              <a:t>线性无关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dirty="0"/>
              <a:t>Linear dependence relation, </a:t>
            </a:r>
            <a:r>
              <a:rPr lang="zh-CN" altLang="en-US" dirty="0"/>
              <a:t>线性相关关系</a:t>
            </a:r>
          </a:p>
          <a:p>
            <a:r>
              <a:rPr lang="en-US" altLang="zh-CN" dirty="0"/>
              <a:t>linearly dependent set, </a:t>
            </a:r>
            <a:r>
              <a:rPr lang="zh-CN" altLang="en-US" dirty="0"/>
              <a:t>线性相关组</a:t>
            </a:r>
          </a:p>
          <a:p>
            <a:r>
              <a:rPr lang="en-US" altLang="zh-CN" dirty="0"/>
              <a:t>linearly independent set</a:t>
            </a:r>
            <a:r>
              <a:rPr lang="zh-CN" altLang="en-US" dirty="0"/>
              <a:t>　线性无关组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382825"/>
            <a:ext cx="8496944" cy="647517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diagonal </a:t>
            </a:r>
            <a:r>
              <a:rPr lang="en-US" altLang="zh-CN" dirty="0" smtClean="0"/>
              <a:t>entries 	</a:t>
            </a:r>
            <a:r>
              <a:rPr lang="zh-CN" altLang="en-US" dirty="0" smtClean="0"/>
              <a:t>对角线元素</a:t>
            </a:r>
            <a:endParaRPr lang="en-US" altLang="zh-CN" dirty="0" smtClean="0"/>
          </a:p>
          <a:p>
            <a:r>
              <a:rPr lang="en-US" altLang="zh-CN" dirty="0" smtClean="0"/>
              <a:t>Main diagonal </a:t>
            </a:r>
            <a:r>
              <a:rPr lang="zh-CN" altLang="en-US" dirty="0" smtClean="0"/>
              <a:t>主对角线</a:t>
            </a:r>
            <a:endParaRPr lang="en-US" altLang="zh-CN" dirty="0" smtClean="0"/>
          </a:p>
          <a:p>
            <a:r>
              <a:rPr lang="en-US" altLang="zh-CN" dirty="0"/>
              <a:t>diagonal </a:t>
            </a:r>
            <a:r>
              <a:rPr lang="en-US" altLang="zh-CN" dirty="0" smtClean="0"/>
              <a:t>matrix </a:t>
            </a:r>
            <a:r>
              <a:rPr lang="zh-CN" altLang="en-US" dirty="0" smtClean="0"/>
              <a:t>对角矩阵</a:t>
            </a:r>
            <a:endParaRPr lang="en-US" altLang="zh-CN" dirty="0" smtClean="0"/>
          </a:p>
          <a:p>
            <a:r>
              <a:rPr lang="en-US" altLang="zh-CN" dirty="0" smtClean="0"/>
              <a:t>Zero matrix </a:t>
            </a:r>
            <a:r>
              <a:rPr lang="zh-CN" altLang="en-US" dirty="0" smtClean="0"/>
              <a:t>零矩阵</a:t>
            </a:r>
            <a:endParaRPr lang="en-US" altLang="zh-CN" dirty="0" smtClean="0"/>
          </a:p>
          <a:p>
            <a:r>
              <a:rPr lang="en-US" altLang="zh-CN" dirty="0" smtClean="0"/>
              <a:t>Matrix </a:t>
            </a:r>
            <a:r>
              <a:rPr lang="en-US" altLang="zh-CN" dirty="0"/>
              <a:t>operations 		</a:t>
            </a:r>
            <a:r>
              <a:rPr lang="zh-CN" altLang="en-US" dirty="0"/>
              <a:t>矩阵运算</a:t>
            </a:r>
          </a:p>
          <a:p>
            <a:r>
              <a:rPr lang="en-US" altLang="zh-CN" dirty="0" smtClean="0"/>
              <a:t>The </a:t>
            </a:r>
            <a:r>
              <a:rPr lang="en-US" altLang="zh-CN" dirty="0"/>
              <a:t>inverse of matrix 	</a:t>
            </a:r>
            <a:r>
              <a:rPr lang="zh-CN" altLang="en-US" dirty="0"/>
              <a:t>矩阵的逆</a:t>
            </a:r>
          </a:p>
          <a:p>
            <a:r>
              <a:rPr lang="en-US" altLang="zh-CN" dirty="0" smtClean="0"/>
              <a:t>Characterizations </a:t>
            </a:r>
            <a:r>
              <a:rPr lang="en-US" altLang="zh-CN" dirty="0"/>
              <a:t>of invertible matrices </a:t>
            </a:r>
            <a:r>
              <a:rPr lang="zh-CN" altLang="en-US" dirty="0" smtClean="0"/>
              <a:t>可逆矩阵的特征</a:t>
            </a:r>
            <a:endParaRPr lang="en-US" altLang="zh-CN" dirty="0"/>
          </a:p>
          <a:p>
            <a:r>
              <a:rPr lang="en-US" altLang="zh-CN" dirty="0" smtClean="0"/>
              <a:t>Partitioned </a:t>
            </a:r>
            <a:r>
              <a:rPr lang="en-US" altLang="zh-CN" dirty="0"/>
              <a:t>Matrices 	</a:t>
            </a:r>
            <a:r>
              <a:rPr lang="zh-CN" altLang="en-US" dirty="0"/>
              <a:t>分块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r>
              <a:rPr lang="en-US" altLang="zh-CN" dirty="0"/>
              <a:t>Equal			</a:t>
            </a:r>
            <a:r>
              <a:rPr lang="zh-CN" altLang="en-US" dirty="0"/>
              <a:t>相等</a:t>
            </a:r>
          </a:p>
          <a:p>
            <a:r>
              <a:rPr lang="en-US" altLang="zh-CN" dirty="0"/>
              <a:t>sum </a:t>
            </a:r>
            <a:r>
              <a:rPr lang="en-US" altLang="zh-CN" i="1" dirty="0"/>
              <a:t>A</a:t>
            </a:r>
            <a:r>
              <a:rPr lang="en-US" altLang="zh-CN" dirty="0"/>
              <a:t>+</a:t>
            </a:r>
            <a:r>
              <a:rPr lang="en-US" altLang="zh-CN" i="1" dirty="0"/>
              <a:t>B		</a:t>
            </a:r>
            <a:r>
              <a:rPr lang="zh-CN" altLang="en-US" dirty="0"/>
              <a:t>相加，和</a:t>
            </a:r>
          </a:p>
          <a:p>
            <a:r>
              <a:rPr lang="en-US" altLang="zh-CN" dirty="0"/>
              <a:t>scalar multiple </a:t>
            </a:r>
            <a:r>
              <a:rPr lang="en-US" altLang="zh-CN" i="1" dirty="0" err="1"/>
              <a:t>rA</a:t>
            </a:r>
            <a:r>
              <a:rPr lang="en-US" altLang="zh-CN" dirty="0"/>
              <a:t>,	</a:t>
            </a:r>
            <a:r>
              <a:rPr lang="zh-CN" altLang="en-US" dirty="0"/>
              <a:t>数乘，数量积</a:t>
            </a:r>
          </a:p>
          <a:p>
            <a:r>
              <a:rPr lang="en-US" altLang="zh-CN" dirty="0"/>
              <a:t>Matrix </a:t>
            </a:r>
            <a:r>
              <a:rPr lang="en-US" altLang="zh-CN" dirty="0" smtClean="0"/>
              <a:t>Multiplication </a:t>
            </a:r>
            <a:r>
              <a:rPr lang="zh-CN" altLang="en-US" dirty="0" smtClean="0"/>
              <a:t>矩阵乘法</a:t>
            </a:r>
            <a:endParaRPr lang="en-US" altLang="zh-CN" dirty="0" smtClean="0"/>
          </a:p>
          <a:p>
            <a:r>
              <a:rPr lang="en-US" altLang="zh-CN" dirty="0"/>
              <a:t>Powers of a Matrix </a:t>
            </a:r>
            <a:r>
              <a:rPr lang="en-US" altLang="zh-CN" dirty="0" smtClean="0"/>
              <a:t> </a:t>
            </a:r>
            <a:r>
              <a:rPr lang="zh-CN" altLang="en-US" dirty="0" smtClean="0"/>
              <a:t>幂</a:t>
            </a:r>
            <a:endParaRPr lang="en-US" altLang="zh-CN" dirty="0" smtClean="0"/>
          </a:p>
          <a:p>
            <a:r>
              <a:rPr lang="en-US" altLang="zh-CN" dirty="0" smtClean="0"/>
              <a:t>Transpose </a:t>
            </a:r>
            <a:r>
              <a:rPr lang="en-US" altLang="zh-CN" dirty="0"/>
              <a:t>of a </a:t>
            </a:r>
            <a:r>
              <a:rPr lang="en-US" altLang="zh-CN" dirty="0" smtClean="0"/>
              <a:t>Matrix </a:t>
            </a:r>
            <a:r>
              <a:rPr lang="zh-CN" altLang="en-US" dirty="0" smtClean="0"/>
              <a:t>矩阵</a:t>
            </a:r>
            <a:r>
              <a:rPr lang="zh-CN" altLang="en-US" dirty="0"/>
              <a:t>的转置 </a:t>
            </a:r>
            <a:endParaRPr lang="en-US" altLang="zh-CN" dirty="0" smtClean="0"/>
          </a:p>
          <a:p>
            <a:r>
              <a:rPr lang="en-US" altLang="zh-CN" dirty="0"/>
              <a:t>singular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，</a:t>
            </a:r>
            <a:r>
              <a:rPr lang="en-US" altLang="zh-CN" dirty="0"/>
              <a:t>nonsingular </a:t>
            </a:r>
            <a:r>
              <a:rPr lang="en-US" altLang="zh-CN" dirty="0" smtClean="0"/>
              <a:t>matrix</a:t>
            </a:r>
            <a:r>
              <a:rPr lang="zh-CN" altLang="en-US" dirty="0"/>
              <a:t>奇异矩阵，非奇异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r>
              <a:rPr lang="en-US" altLang="zh-CN" dirty="0" smtClean="0"/>
              <a:t>Determinant</a:t>
            </a:r>
            <a:r>
              <a:rPr lang="zh-CN" altLang="en-US" dirty="0" smtClean="0"/>
              <a:t>行列式</a:t>
            </a:r>
            <a:endParaRPr lang="en-US" altLang="zh-CN" dirty="0" smtClean="0"/>
          </a:p>
          <a:p>
            <a:r>
              <a:rPr lang="en-US" altLang="zh-CN" dirty="0"/>
              <a:t>block upper triangular.</a:t>
            </a:r>
            <a:r>
              <a:rPr lang="zh-CN" altLang="en-US" dirty="0"/>
              <a:t>上三角块</a:t>
            </a:r>
          </a:p>
          <a:p>
            <a:r>
              <a:rPr lang="en-US" altLang="zh-CN" dirty="0"/>
              <a:t>block diagonal matrix   </a:t>
            </a:r>
            <a:r>
              <a:rPr lang="zh-CN" altLang="en-US" dirty="0"/>
              <a:t>对角块</a:t>
            </a:r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16" y="1340768"/>
            <a:ext cx="8397549" cy="52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867496"/>
            <a:ext cx="8798269" cy="1345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212976"/>
            <a:ext cx="57340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5733256"/>
            <a:ext cx="8605449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389313"/>
            <a:ext cx="16192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3024336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2267744" y="6597352"/>
            <a:ext cx="11521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051720" y="5445224"/>
            <a:ext cx="9361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36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283780"/>
            <a:ext cx="8496944" cy="6574221"/>
          </a:xfrm>
        </p:spPr>
        <p:txBody>
          <a:bodyPr/>
          <a:lstStyle/>
          <a:p>
            <a:r>
              <a:rPr lang="en-US" altLang="zh-CN" dirty="0"/>
              <a:t>Determinants 	</a:t>
            </a:r>
            <a:r>
              <a:rPr lang="zh-CN" altLang="en-US" dirty="0" smtClean="0"/>
              <a:t>行列式</a:t>
            </a:r>
            <a:endParaRPr lang="en-US" altLang="zh-CN" dirty="0" smtClean="0"/>
          </a:p>
          <a:p>
            <a:r>
              <a:rPr lang="en-US" altLang="zh-CN" dirty="0"/>
              <a:t>Cramer’s Rule     </a:t>
            </a:r>
            <a:r>
              <a:rPr lang="zh-CN" altLang="en-US" dirty="0"/>
              <a:t>克莱姆</a:t>
            </a:r>
            <a:r>
              <a:rPr lang="zh-CN" altLang="en-US" dirty="0" smtClean="0"/>
              <a:t>法则</a:t>
            </a:r>
            <a:endParaRPr lang="en-US" altLang="zh-CN" dirty="0" smtClean="0"/>
          </a:p>
          <a:p>
            <a:r>
              <a:rPr lang="en-US" altLang="zh-CN" dirty="0" err="1" smtClean="0"/>
              <a:t>adjugate</a:t>
            </a:r>
            <a:r>
              <a:rPr lang="en-US" altLang="zh-CN" dirty="0" smtClean="0"/>
              <a:t> </a:t>
            </a:r>
            <a:r>
              <a:rPr lang="en-US" altLang="zh-CN" dirty="0"/>
              <a:t>, </a:t>
            </a:r>
            <a:r>
              <a:rPr lang="en-US" altLang="zh-CN" dirty="0" err="1"/>
              <a:t>adjoint</a:t>
            </a:r>
            <a:r>
              <a:rPr lang="zh-CN" altLang="en-US" dirty="0"/>
              <a:t>，</a:t>
            </a:r>
            <a:r>
              <a:rPr lang="en-US" altLang="zh-CN" i="1" dirty="0"/>
              <a:t>A</a:t>
            </a:r>
            <a:r>
              <a:rPr lang="en-US" altLang="zh-CN" dirty="0" smtClean="0"/>
              <a:t>*   </a:t>
            </a:r>
            <a:r>
              <a:rPr lang="zh-CN" altLang="en-US" dirty="0"/>
              <a:t>伴随矩阵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1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4056"/>
            <a:ext cx="8229600" cy="67413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Vector </a:t>
            </a:r>
            <a:r>
              <a:rPr lang="en-US" altLang="zh-CN" dirty="0" smtClean="0">
                <a:solidFill>
                  <a:srgbClr val="0000FF"/>
                </a:solidFill>
              </a:rPr>
              <a:t>spaces </a:t>
            </a:r>
            <a:r>
              <a:rPr lang="zh-CN" altLang="en-US" dirty="0" smtClean="0">
                <a:solidFill>
                  <a:srgbClr val="FF0066"/>
                </a:solidFill>
              </a:rPr>
              <a:t>向量空间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Subspaces</a:t>
            </a:r>
            <a:r>
              <a:rPr lang="zh-CN" altLang="en-US" dirty="0" smtClean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FF0066"/>
                </a:solidFill>
              </a:rPr>
              <a:t>子空间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Null Space </a:t>
            </a:r>
            <a:r>
              <a:rPr lang="zh-CN" altLang="en-US" dirty="0" smtClean="0">
                <a:solidFill>
                  <a:srgbClr val="FF0066"/>
                </a:solidFill>
              </a:rPr>
              <a:t>零空间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Column Space </a:t>
            </a:r>
            <a:r>
              <a:rPr lang="zh-CN" altLang="en-US" dirty="0" smtClean="0">
                <a:solidFill>
                  <a:srgbClr val="FF0066"/>
                </a:solidFill>
              </a:rPr>
              <a:t>列</a:t>
            </a:r>
            <a:r>
              <a:rPr lang="zh-CN" altLang="en-US" dirty="0">
                <a:solidFill>
                  <a:srgbClr val="FF0066"/>
                </a:solidFill>
              </a:rPr>
              <a:t>空间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Coordinate </a:t>
            </a:r>
            <a:r>
              <a:rPr lang="en-US" altLang="zh-CN" dirty="0"/>
              <a:t>systems  </a:t>
            </a:r>
            <a:r>
              <a:rPr lang="zh-CN" altLang="en-US" sz="2400" dirty="0">
                <a:solidFill>
                  <a:srgbClr val="FF0066"/>
                </a:solidFill>
              </a:rPr>
              <a:t>坐标系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The </a:t>
            </a:r>
            <a:r>
              <a:rPr lang="en-US" altLang="zh-CN" dirty="0"/>
              <a:t>dimension of a vector </a:t>
            </a:r>
            <a:r>
              <a:rPr lang="en-US" altLang="zh-CN" dirty="0" smtClean="0"/>
              <a:t>space</a:t>
            </a:r>
            <a:r>
              <a:rPr lang="en-US" altLang="zh-CN" dirty="0">
                <a:solidFill>
                  <a:srgbClr val="FF0066"/>
                </a:solidFill>
              </a:rPr>
              <a:t>	</a:t>
            </a:r>
            <a:r>
              <a:rPr lang="zh-CN" altLang="en-US" dirty="0">
                <a:solidFill>
                  <a:srgbClr val="FF0066"/>
                </a:solidFill>
              </a:rPr>
              <a:t>维数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Rank  </a:t>
            </a:r>
            <a:r>
              <a:rPr lang="zh-CN" altLang="en-US" sz="2400" dirty="0" smtClean="0">
                <a:solidFill>
                  <a:srgbClr val="FF0066"/>
                </a:solidFill>
              </a:rPr>
              <a:t>秩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i="1" dirty="0" err="1" smtClean="0">
                <a:solidFill>
                  <a:srgbClr val="FF0066"/>
                </a:solidFill>
                <a:latin typeface="Times New Roman" pitchFamily="18" charset="0"/>
              </a:rPr>
              <a:t>P</a:t>
            </a:r>
            <a:r>
              <a:rPr lang="en-US" altLang="zh-CN" sz="2400" i="1" baseline="-25000" dirty="0" err="1" smtClean="0">
                <a:solidFill>
                  <a:srgbClr val="FF0066"/>
                </a:solidFill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    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不超过</a:t>
            </a:r>
            <a:r>
              <a:rPr lang="en-US" altLang="zh-CN" sz="2400" i="1" dirty="0">
                <a:solidFill>
                  <a:srgbClr val="FF0066"/>
                </a:solidFill>
                <a:latin typeface="Times New Roman" pitchFamily="18" charset="0"/>
              </a:rPr>
              <a:t>n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次</a:t>
            </a:r>
            <a:r>
              <a:rPr lang="zh-CN" altLang="en-US" sz="2400" dirty="0">
                <a:latin typeface="Times New Roman" pitchFamily="18" charset="0"/>
              </a:rPr>
              <a:t>的</a:t>
            </a:r>
            <a:r>
              <a:rPr lang="zh-CN" altLang="en-US" sz="2400" dirty="0" smtClean="0">
                <a:solidFill>
                  <a:srgbClr val="FF0066"/>
                </a:solidFill>
                <a:latin typeface="Times New Roman" pitchFamily="18" charset="0"/>
              </a:rPr>
              <a:t>多项式 </a:t>
            </a:r>
            <a:r>
              <a:rPr lang="en-US" altLang="zh-CN" sz="2400" i="1" dirty="0">
                <a:latin typeface="Times New Roman" pitchFamily="18" charset="0"/>
              </a:rPr>
              <a:t>p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</a:rPr>
              <a:t>) =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</a:rPr>
              <a:t> +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1</a:t>
            </a:r>
            <a:r>
              <a:rPr lang="en-US" altLang="zh-CN" sz="2400" i="1" dirty="0">
                <a:latin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</a:rPr>
              <a:t>+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2</a:t>
            </a:r>
            <a:r>
              <a:rPr lang="en-US" altLang="zh-CN" sz="2400" i="1" dirty="0">
                <a:latin typeface="Times New Roman" pitchFamily="18" charset="0"/>
              </a:rPr>
              <a:t>t</a:t>
            </a:r>
            <a:r>
              <a:rPr lang="en-US" altLang="zh-CN" sz="2400" baseline="30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 + … + </a:t>
            </a:r>
            <a:r>
              <a:rPr lang="en-US" altLang="zh-CN" sz="2400" i="1" dirty="0" err="1">
                <a:latin typeface="Times New Roman" pitchFamily="18" charset="0"/>
              </a:rPr>
              <a:t>a</a:t>
            </a:r>
            <a:r>
              <a:rPr lang="en-US" altLang="zh-CN" sz="2400" i="1" baseline="-25000" dirty="0" err="1">
                <a:latin typeface="Times New Roman" pitchFamily="18" charset="0"/>
              </a:rPr>
              <a:t>n</a:t>
            </a:r>
            <a:r>
              <a:rPr lang="en-US" altLang="zh-CN" sz="2400" i="1" dirty="0" err="1">
                <a:latin typeface="Times New Roman" pitchFamily="18" charset="0"/>
              </a:rPr>
              <a:t>t</a:t>
            </a:r>
            <a:r>
              <a:rPr lang="en-US" altLang="zh-CN" sz="2400" i="1" baseline="30000" dirty="0" err="1"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altLang="zh-CN" sz="2400" dirty="0"/>
              <a:t>Linearly independent </a:t>
            </a:r>
            <a:r>
              <a:rPr lang="en-US" altLang="zh-CN" sz="2400" dirty="0" smtClean="0"/>
              <a:t>sets</a:t>
            </a:r>
            <a:r>
              <a:rPr lang="zh-CN" altLang="en-US" sz="2400" dirty="0" smtClean="0"/>
              <a:t>线性无关组</a:t>
            </a:r>
            <a:endParaRPr lang="en-US" altLang="zh-CN" sz="2400" dirty="0" smtClean="0"/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66"/>
                </a:solidFill>
              </a:rPr>
              <a:t>bases</a:t>
            </a:r>
            <a:r>
              <a:rPr lang="zh-CN" altLang="en-US" sz="2400" dirty="0" smtClean="0"/>
              <a:t>基</a:t>
            </a:r>
            <a:endParaRPr lang="en-US" altLang="zh-CN" sz="2400" dirty="0" smtClean="0"/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  <a:latin typeface="Times New Roman" pitchFamily="18" charset="0"/>
              </a:rPr>
              <a:t>standard </a:t>
            </a:r>
            <a:r>
              <a:rPr lang="en-US" altLang="zh-CN" sz="2400" dirty="0" smtClean="0">
                <a:solidFill>
                  <a:srgbClr val="FF0066"/>
                </a:solidFill>
                <a:latin typeface="Times New Roman" pitchFamily="18" charset="0"/>
              </a:rPr>
              <a:t>basis</a:t>
            </a:r>
            <a:r>
              <a:rPr lang="en-US" altLang="zh-CN" sz="2400" dirty="0" smtClean="0">
                <a:latin typeface="Times New Roman" pitchFamily="18" charset="0"/>
              </a:rPr>
              <a:t>        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标准基</a:t>
            </a:r>
            <a:endParaRPr lang="en-US" altLang="zh-CN" sz="2400" dirty="0"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8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4056"/>
            <a:ext cx="8229600" cy="67413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66"/>
                </a:solidFill>
              </a:rPr>
              <a:t>Eigenvectors </a:t>
            </a:r>
            <a:r>
              <a:rPr lang="zh-CN" altLang="en-US" sz="2400" dirty="0" smtClean="0">
                <a:solidFill>
                  <a:srgbClr val="FF0066"/>
                </a:solidFill>
              </a:rPr>
              <a:t>特征向量  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66"/>
                </a:solidFill>
              </a:rPr>
              <a:t>Eigenvalues </a:t>
            </a:r>
            <a:r>
              <a:rPr lang="zh-CN" altLang="en-US" sz="2400" dirty="0" smtClean="0">
                <a:solidFill>
                  <a:srgbClr val="FF0066"/>
                </a:solidFill>
              </a:rPr>
              <a:t>特征值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Characteristic equation </a:t>
            </a:r>
            <a:r>
              <a:rPr lang="zh-CN" altLang="en-US" sz="2400" dirty="0" smtClean="0">
                <a:solidFill>
                  <a:srgbClr val="FF0066"/>
                </a:solidFill>
              </a:rPr>
              <a:t>特征</a:t>
            </a:r>
            <a:r>
              <a:rPr lang="zh-CN" altLang="en-US" sz="2400" dirty="0">
                <a:solidFill>
                  <a:srgbClr val="FF0066"/>
                </a:solidFill>
              </a:rPr>
              <a:t>方程</a:t>
            </a:r>
          </a:p>
          <a:p>
            <a:pPr>
              <a:lnSpc>
                <a:spcPct val="90000"/>
              </a:lnSpc>
            </a:pPr>
            <a:r>
              <a:rPr lang="en-US" altLang="zh-CN" sz="2400" dirty="0" err="1" smtClean="0">
                <a:solidFill>
                  <a:srgbClr val="FF0066"/>
                </a:solidFill>
              </a:rPr>
              <a:t>Diagonalization</a:t>
            </a:r>
            <a:r>
              <a:rPr lang="en-US" altLang="zh-CN" sz="2400" dirty="0" smtClean="0">
                <a:solidFill>
                  <a:srgbClr val="FF0066"/>
                </a:solidFill>
              </a:rPr>
              <a:t> </a:t>
            </a:r>
            <a:r>
              <a:rPr lang="en-US" altLang="zh-CN" sz="2400" dirty="0">
                <a:solidFill>
                  <a:srgbClr val="FF0066"/>
                </a:solidFill>
              </a:rPr>
              <a:t>	</a:t>
            </a:r>
            <a:r>
              <a:rPr lang="zh-CN" altLang="en-US" sz="2400" dirty="0" smtClean="0">
                <a:solidFill>
                  <a:srgbClr val="FF0066"/>
                </a:solidFill>
              </a:rPr>
              <a:t>对角化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Multiplicity  </a:t>
            </a:r>
            <a:r>
              <a:rPr lang="zh-CN" altLang="en-US" sz="2400" dirty="0">
                <a:solidFill>
                  <a:srgbClr val="FF0066"/>
                </a:solidFill>
              </a:rPr>
              <a:t>重数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Similarity   </a:t>
            </a:r>
            <a:r>
              <a:rPr lang="zh-CN" altLang="en-US" sz="2400" dirty="0">
                <a:solidFill>
                  <a:srgbClr val="FF0066"/>
                </a:solidFill>
              </a:rPr>
              <a:t>相似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similarity transformation  </a:t>
            </a:r>
            <a:r>
              <a:rPr lang="zh-CN" altLang="en-US" sz="2400" dirty="0">
                <a:solidFill>
                  <a:srgbClr val="FF0066"/>
                </a:solidFill>
              </a:rPr>
              <a:t>（相似变换）</a:t>
            </a: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3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332656"/>
            <a:ext cx="8496944" cy="6120680"/>
          </a:xfrm>
        </p:spPr>
        <p:txBody>
          <a:bodyPr/>
          <a:lstStyle/>
          <a:p>
            <a:r>
              <a:rPr lang="en-US" altLang="zh-CN" dirty="0"/>
              <a:t>Inner product</a:t>
            </a:r>
            <a:r>
              <a:rPr lang="en-US" altLang="zh-CN" dirty="0" smtClean="0"/>
              <a:t>,</a:t>
            </a:r>
            <a:r>
              <a:rPr lang="zh-CN" altLang="en-US" dirty="0">
                <a:solidFill>
                  <a:srgbClr val="FF0066"/>
                </a:solidFill>
              </a:rPr>
              <a:t>内积</a:t>
            </a:r>
            <a:endParaRPr lang="en-US" altLang="zh-CN" dirty="0" smtClean="0"/>
          </a:p>
          <a:p>
            <a:r>
              <a:rPr lang="en-US" altLang="zh-CN" dirty="0" smtClean="0"/>
              <a:t>length,</a:t>
            </a:r>
            <a:r>
              <a:rPr lang="zh-CN" altLang="en-US" dirty="0">
                <a:solidFill>
                  <a:srgbClr val="FF0066"/>
                </a:solidFill>
              </a:rPr>
              <a:t>模</a:t>
            </a:r>
            <a:r>
              <a:rPr lang="zh-CN" altLang="en-US" dirty="0" smtClean="0">
                <a:solidFill>
                  <a:srgbClr val="FF0066"/>
                </a:solidFill>
              </a:rPr>
              <a:t>长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r>
              <a:rPr lang="en-US" altLang="zh-CN" dirty="0" err="1" smtClean="0"/>
              <a:t>orthogonality</a:t>
            </a:r>
            <a:r>
              <a:rPr lang="en-US" altLang="zh-CN" dirty="0"/>
              <a:t>	</a:t>
            </a:r>
            <a:r>
              <a:rPr lang="zh-CN" altLang="en-US" sz="2400" dirty="0" smtClean="0">
                <a:solidFill>
                  <a:srgbClr val="FF0066"/>
                </a:solidFill>
              </a:rPr>
              <a:t>正交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r>
              <a:rPr lang="en-US" altLang="zh-CN" dirty="0"/>
              <a:t>Orthogonal sets	</a:t>
            </a:r>
            <a:r>
              <a:rPr lang="zh-CN" altLang="en-US" sz="2400" dirty="0">
                <a:solidFill>
                  <a:srgbClr val="FF0066"/>
                </a:solidFill>
              </a:rPr>
              <a:t>正交组，正交集</a:t>
            </a:r>
          </a:p>
          <a:p>
            <a:r>
              <a:rPr lang="en-US" altLang="zh-CN" dirty="0"/>
              <a:t>Gram-Schmidt process </a:t>
            </a:r>
            <a:r>
              <a:rPr lang="en-US" altLang="zh-CN" dirty="0" smtClean="0"/>
              <a:t> </a:t>
            </a:r>
            <a:r>
              <a:rPr lang="zh-CN" altLang="en-US" sz="2400" dirty="0" smtClean="0">
                <a:solidFill>
                  <a:srgbClr val="FF0066"/>
                </a:solidFill>
              </a:rPr>
              <a:t>格</a:t>
            </a:r>
            <a:r>
              <a:rPr lang="zh-CN" altLang="en-US" sz="2400" dirty="0">
                <a:solidFill>
                  <a:srgbClr val="FF0066"/>
                </a:solidFill>
              </a:rPr>
              <a:t>莱姆</a:t>
            </a:r>
            <a:r>
              <a:rPr lang="en-US" altLang="zh-CN" sz="2400" dirty="0">
                <a:solidFill>
                  <a:srgbClr val="FF0066"/>
                </a:solidFill>
              </a:rPr>
              <a:t>-</a:t>
            </a:r>
            <a:r>
              <a:rPr lang="zh-CN" altLang="en-US" sz="2400" dirty="0">
                <a:solidFill>
                  <a:srgbClr val="FF0066"/>
                </a:solidFill>
              </a:rPr>
              <a:t>施密特</a:t>
            </a:r>
            <a:r>
              <a:rPr lang="zh-CN" altLang="en-US" sz="2400" dirty="0" smtClean="0">
                <a:solidFill>
                  <a:srgbClr val="FF0066"/>
                </a:solidFill>
              </a:rPr>
              <a:t>过程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r>
              <a:rPr lang="en-US" altLang="zh-CN" sz="2400" b="1" dirty="0">
                <a:solidFill>
                  <a:srgbClr val="FF0066"/>
                </a:solidFill>
              </a:rPr>
              <a:t>norm</a:t>
            </a:r>
            <a:r>
              <a:rPr lang="en-US" altLang="zh-CN" sz="2400" dirty="0"/>
              <a:t> </a:t>
            </a:r>
            <a:r>
              <a:rPr lang="zh-CN" altLang="en-US" sz="1800" dirty="0" smtClean="0">
                <a:solidFill>
                  <a:srgbClr val="FF0066"/>
                </a:solidFill>
              </a:rPr>
              <a:t>范数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sz="2400" b="1" dirty="0">
                <a:solidFill>
                  <a:srgbClr val="FF0066"/>
                </a:solidFill>
              </a:rPr>
              <a:t>unit </a:t>
            </a:r>
            <a:r>
              <a:rPr lang="en-US" altLang="zh-CN" sz="2400" b="1" dirty="0" smtClean="0">
                <a:solidFill>
                  <a:srgbClr val="FF0066"/>
                </a:solidFill>
              </a:rPr>
              <a:t>vector</a:t>
            </a:r>
            <a:r>
              <a:rPr lang="en-US" altLang="zh-CN" sz="2400" dirty="0" smtClean="0"/>
              <a:t>  </a:t>
            </a:r>
            <a:r>
              <a:rPr lang="zh-CN" altLang="en-US" sz="1800" dirty="0">
                <a:solidFill>
                  <a:srgbClr val="FF0066"/>
                </a:solidFill>
              </a:rPr>
              <a:t>单位向量</a:t>
            </a:r>
            <a:endParaRPr lang="zh-CN" altLang="en-US" sz="1800" b="1" dirty="0">
              <a:solidFill>
                <a:srgbClr val="FF0066"/>
              </a:solidFill>
            </a:endParaRPr>
          </a:p>
          <a:p>
            <a:r>
              <a:rPr lang="en-US" altLang="zh-CN" sz="2400" b="1" dirty="0"/>
              <a:t>Normalizing </a:t>
            </a:r>
            <a:r>
              <a:rPr lang="zh-CN" altLang="en-US" sz="2400" dirty="0" smtClean="0"/>
              <a:t>  </a:t>
            </a:r>
            <a:r>
              <a:rPr lang="zh-CN" altLang="en-US" sz="2000" dirty="0">
                <a:solidFill>
                  <a:srgbClr val="FF0066"/>
                </a:solidFill>
              </a:rPr>
              <a:t>单位</a:t>
            </a:r>
            <a:r>
              <a:rPr lang="zh-CN" altLang="en-US" sz="2000" dirty="0" smtClean="0">
                <a:solidFill>
                  <a:srgbClr val="FF0066"/>
                </a:solidFill>
              </a:rPr>
              <a:t>化</a:t>
            </a:r>
            <a:endParaRPr lang="en-US" altLang="zh-CN" sz="2000" dirty="0" smtClean="0">
              <a:solidFill>
                <a:srgbClr val="FF0066"/>
              </a:solidFill>
            </a:endParaRPr>
          </a:p>
          <a:p>
            <a:r>
              <a:rPr lang="en-US" altLang="zh-CN" sz="2000" b="1" dirty="0"/>
              <a:t>Pythagoras   </a:t>
            </a:r>
            <a:r>
              <a:rPr lang="zh-CN" altLang="en-US" sz="2000" b="1" dirty="0" smtClean="0"/>
              <a:t>毕达哥拉斯</a:t>
            </a:r>
            <a:endParaRPr lang="en-US" altLang="zh-CN" sz="2000" b="1" dirty="0" smtClean="0"/>
          </a:p>
          <a:p>
            <a:r>
              <a:rPr lang="en-US" altLang="zh-CN" sz="2000" b="1" dirty="0">
                <a:solidFill>
                  <a:srgbClr val="FF0066"/>
                </a:solidFill>
              </a:rPr>
              <a:t>orthogonal </a:t>
            </a:r>
            <a:r>
              <a:rPr lang="en-US" altLang="zh-CN" sz="2000" b="1" dirty="0" smtClean="0">
                <a:solidFill>
                  <a:srgbClr val="FF0066"/>
                </a:solidFill>
              </a:rPr>
              <a:t>basis</a:t>
            </a:r>
            <a:r>
              <a:rPr lang="zh-CN" altLang="en-US" sz="2000" b="1" dirty="0">
                <a:solidFill>
                  <a:srgbClr val="FF0066"/>
                </a:solidFill>
              </a:rPr>
              <a:t>正交基</a:t>
            </a:r>
            <a:endParaRPr lang="zh-CN" altLang="en-US" sz="2000" dirty="0">
              <a:solidFill>
                <a:srgbClr val="FF0066"/>
              </a:solidFill>
            </a:endParaRPr>
          </a:p>
          <a:p>
            <a:r>
              <a:rPr lang="en-US" altLang="zh-CN" sz="2000" i="1" dirty="0">
                <a:solidFill>
                  <a:srgbClr val="FF0066"/>
                </a:solidFill>
              </a:rPr>
              <a:t>orthogonal matrix </a:t>
            </a:r>
            <a:r>
              <a:rPr lang="zh-CN" altLang="en-US" sz="1600" dirty="0">
                <a:solidFill>
                  <a:srgbClr val="FF0066"/>
                </a:solidFill>
              </a:rPr>
              <a:t>（正交矩阵）</a:t>
            </a:r>
            <a:endParaRPr lang="zh-CN" altLang="en-US" sz="2000" dirty="0">
              <a:solidFill>
                <a:srgbClr val="FF0066"/>
              </a:solidFill>
            </a:endParaRPr>
          </a:p>
          <a:p>
            <a:endParaRPr lang="zh-CN" altLang="en-US" sz="2400" dirty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0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67413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err="1">
                <a:solidFill>
                  <a:srgbClr val="FF0066"/>
                </a:solidFill>
              </a:rPr>
              <a:t>Diagonalization</a:t>
            </a:r>
            <a:r>
              <a:rPr lang="en-US" altLang="zh-CN" sz="2400" dirty="0">
                <a:solidFill>
                  <a:srgbClr val="FF0066"/>
                </a:solidFill>
              </a:rPr>
              <a:t> of symmetric </a:t>
            </a:r>
            <a:r>
              <a:rPr lang="en-US" altLang="zh-CN" sz="2400" dirty="0" smtClean="0">
                <a:solidFill>
                  <a:srgbClr val="FF0066"/>
                </a:solidFill>
              </a:rPr>
              <a:t>matrices</a:t>
            </a:r>
            <a:r>
              <a:rPr lang="en-US" altLang="zh-CN" sz="2400" dirty="0">
                <a:solidFill>
                  <a:srgbClr val="FF0066"/>
                </a:solidFill>
              </a:rPr>
              <a:t>	</a:t>
            </a:r>
            <a:r>
              <a:rPr lang="zh-CN" altLang="en-US" sz="2400" dirty="0">
                <a:solidFill>
                  <a:srgbClr val="FF0066"/>
                </a:solidFill>
              </a:rPr>
              <a:t>对称矩阵的</a:t>
            </a:r>
            <a:r>
              <a:rPr lang="zh-CN" altLang="en-US" sz="2400" dirty="0" smtClean="0">
                <a:solidFill>
                  <a:srgbClr val="FF0066"/>
                </a:solidFill>
              </a:rPr>
              <a:t>对角化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/>
              <a:t>Quadratic forms     </a:t>
            </a:r>
            <a:r>
              <a:rPr lang="zh-CN" altLang="en-US" sz="2400" dirty="0" smtClean="0">
                <a:solidFill>
                  <a:srgbClr val="FF0066"/>
                </a:solidFill>
              </a:rPr>
              <a:t>二次型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/>
              <a:t>Spectral Decomposition    </a:t>
            </a:r>
            <a:r>
              <a:rPr lang="zh-CN" altLang="en-US" sz="2400" dirty="0" smtClean="0">
                <a:solidFill>
                  <a:srgbClr val="FF0066"/>
                </a:solidFill>
              </a:rPr>
              <a:t>谱分解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The Principal Axes Theorem   </a:t>
            </a:r>
            <a:r>
              <a:rPr lang="zh-CN" altLang="en-US" sz="2400" b="1" dirty="0"/>
              <a:t>主轴定理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FF0066"/>
                </a:solidFill>
              </a:rPr>
              <a:t>positive </a:t>
            </a:r>
            <a:r>
              <a:rPr lang="en-US" altLang="zh-CN" sz="2400" b="1" dirty="0" smtClean="0">
                <a:solidFill>
                  <a:srgbClr val="FF0066"/>
                </a:solidFill>
              </a:rPr>
              <a:t>definite</a:t>
            </a:r>
            <a:r>
              <a:rPr lang="zh-CN" altLang="en-US" sz="2400" b="1" dirty="0" smtClean="0">
                <a:solidFill>
                  <a:srgbClr val="FF0066"/>
                </a:solidFill>
              </a:rPr>
              <a:t>正定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66"/>
                </a:solidFill>
              </a:rPr>
              <a:t>negative</a:t>
            </a:r>
            <a:r>
              <a:rPr lang="en-US" altLang="zh-CN" sz="2400" b="1" dirty="0" smtClean="0"/>
              <a:t> </a:t>
            </a:r>
            <a:r>
              <a:rPr lang="en-US" altLang="zh-CN" sz="2400" b="1" dirty="0">
                <a:solidFill>
                  <a:srgbClr val="FF0066"/>
                </a:solidFill>
              </a:rPr>
              <a:t>definite</a:t>
            </a:r>
            <a:r>
              <a:rPr lang="en-US" altLang="zh-CN" sz="2400" dirty="0"/>
              <a:t> </a:t>
            </a:r>
            <a:r>
              <a:rPr lang="zh-CN" altLang="en-US" sz="2400" b="1" dirty="0" smtClean="0">
                <a:solidFill>
                  <a:srgbClr val="FF0066"/>
                </a:solidFill>
              </a:rPr>
              <a:t>负定</a:t>
            </a:r>
            <a:endParaRPr lang="en-US" altLang="zh-CN" sz="2400" b="1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66"/>
                </a:solidFill>
              </a:rPr>
              <a:t>Indefinite</a:t>
            </a:r>
            <a:r>
              <a:rPr lang="zh-CN" altLang="en-US" sz="2400" b="1" dirty="0">
                <a:solidFill>
                  <a:srgbClr val="FF0066"/>
                </a:solidFill>
              </a:rPr>
              <a:t>不定</a:t>
            </a:r>
            <a:endParaRPr lang="en-US" altLang="zh-CN" sz="2400" b="1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0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779" y="1930793"/>
            <a:ext cx="2388766" cy="2309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scyta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48680"/>
            <a:ext cx="4728239" cy="118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6" y="112266"/>
            <a:ext cx="46386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59" y="4239964"/>
            <a:ext cx="10858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09" y="4036566"/>
            <a:ext cx="7531100" cy="281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1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向量加法与标量乘法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0" y="1340768"/>
            <a:ext cx="859577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0" y="3558314"/>
            <a:ext cx="8672183" cy="311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32699"/>
              </p:ext>
            </p:extLst>
          </p:nvPr>
        </p:nvGraphicFramePr>
        <p:xfrm>
          <a:off x="3779912" y="3501008"/>
          <a:ext cx="432048" cy="734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5" imgW="126720" imgH="215640" progId="Equation.DSMT4">
                  <p:embed/>
                </p:oleObj>
              </mc:Choice>
              <mc:Fallback>
                <p:oleObj name="Equation" r:id="rId5" imgW="1267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912" y="3501008"/>
                        <a:ext cx="432048" cy="734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2123728" y="3068960"/>
            <a:ext cx="7920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平时成绩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答题情况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一组 </a:t>
            </a:r>
            <a:r>
              <a:rPr lang="en-US" altLang="zh-CN" dirty="0" smtClean="0"/>
              <a:t>(45)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15’</a:t>
            </a:r>
          </a:p>
          <a:p>
            <a:pPr lvl="1"/>
            <a:r>
              <a:rPr lang="zh-CN" altLang="en-US" dirty="0" smtClean="0"/>
              <a:t>二、三  </a:t>
            </a:r>
            <a:r>
              <a:rPr lang="en-US" altLang="zh-CN" dirty="0" smtClean="0"/>
              <a:t>(42)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13’</a:t>
            </a:r>
          </a:p>
          <a:p>
            <a:pPr lvl="1"/>
            <a:r>
              <a:rPr lang="zh-CN" altLang="en-US" dirty="0" smtClean="0"/>
              <a:t>四 </a:t>
            </a:r>
            <a:r>
              <a:rPr lang="en-US" altLang="zh-CN" dirty="0" smtClean="0"/>
              <a:t>(35)</a:t>
            </a:r>
            <a:r>
              <a:rPr lang="zh-CN" altLang="en-US" dirty="0" smtClean="0"/>
              <a:t>             </a:t>
            </a:r>
            <a:r>
              <a:rPr lang="en-US" altLang="zh-CN" dirty="0" smtClean="0"/>
              <a:t>11’</a:t>
            </a:r>
          </a:p>
          <a:p>
            <a:pPr lvl="1"/>
            <a:endParaRPr lang="en-US" altLang="zh-CN" dirty="0" smtClean="0"/>
          </a:p>
          <a:p>
            <a:r>
              <a:rPr lang="zh-CN" altLang="en-US" dirty="0"/>
              <a:t>作业</a:t>
            </a:r>
            <a:r>
              <a:rPr lang="zh-CN" altLang="en-US" dirty="0" smtClean="0"/>
              <a:t>情况</a:t>
            </a:r>
            <a:endParaRPr lang="en-US" altLang="zh-CN" dirty="0" smtClean="0"/>
          </a:p>
          <a:p>
            <a:pPr lvl="1"/>
            <a:r>
              <a:rPr lang="zh-CN" altLang="en-US" dirty="0"/>
              <a:t>共</a:t>
            </a:r>
            <a:r>
              <a:rPr lang="zh-CN" altLang="en-US" dirty="0" smtClean="0"/>
              <a:t>收</a:t>
            </a:r>
            <a:r>
              <a:rPr lang="en-US" altLang="zh-CN" dirty="0" smtClean="0"/>
              <a:t>4</a:t>
            </a:r>
            <a:r>
              <a:rPr lang="zh-CN" altLang="en-US" dirty="0" smtClean="0"/>
              <a:t>次</a:t>
            </a:r>
            <a:r>
              <a:rPr lang="en-US" altLang="zh-CN" dirty="0" smtClean="0"/>
              <a:t>/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出勤及随堂测试</a:t>
            </a:r>
            <a:endParaRPr lang="en-US" altLang="zh-CN" dirty="0" smtClean="0"/>
          </a:p>
          <a:p>
            <a:pPr lvl="1"/>
            <a:r>
              <a:rPr lang="zh-CN" altLang="en-US" dirty="0"/>
              <a:t>随堂</a:t>
            </a:r>
            <a:r>
              <a:rPr lang="zh-CN" altLang="en-US" dirty="0" smtClean="0"/>
              <a:t>测试</a:t>
            </a:r>
            <a:r>
              <a:rPr lang="en-US" altLang="zh-CN" dirty="0" smtClean="0"/>
              <a:t>2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点名</a:t>
            </a:r>
            <a:r>
              <a:rPr lang="en-US" altLang="zh-CN" dirty="0" smtClean="0"/>
              <a:t>1</a:t>
            </a:r>
            <a:r>
              <a:rPr lang="zh-CN" altLang="en-US" dirty="0" smtClean="0"/>
              <a:t>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0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向量的几何表示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4775" y="1712321"/>
            <a:ext cx="8496944" cy="511256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" y="1340768"/>
            <a:ext cx="9141505" cy="180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89251"/>
            <a:ext cx="291465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" y="3140968"/>
            <a:ext cx="7775266" cy="139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85940"/>
            <a:ext cx="3096344" cy="291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44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向量加法的几何意义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1522"/>
            <a:ext cx="8948893" cy="509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4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向量的标量乘的几何意义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一个固定的非零向量的所有标量乘的集合构成一条过原点的直线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结合向量的长度进行理解</a:t>
            </a:r>
            <a:endParaRPr lang="zh-CN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8"/>
            <a:ext cx="8928992" cy="274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4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中</a:t>
            </a:r>
            <a:r>
              <a:rPr lang="zh-CN" altLang="en-US" dirty="0"/>
              <a:t>的向量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70443887"/>
              </p:ext>
            </p:extLst>
          </p:nvPr>
        </p:nvGraphicFramePr>
        <p:xfrm>
          <a:off x="512763" y="549275"/>
          <a:ext cx="8985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3" imgW="215640" imgH="190440" progId="Equation.DSMT4">
                  <p:embed/>
                </p:oleObj>
              </mc:Choice>
              <mc:Fallback>
                <p:oleObj name="Equation" r:id="rId3" imgW="215640" imgH="1904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549275"/>
                        <a:ext cx="89852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68760"/>
            <a:ext cx="780181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1628800"/>
            <a:ext cx="1511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矩阵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加法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标量</a:t>
            </a:r>
            <a:r>
              <a:rPr lang="zh-CN" altLang="en-US" sz="2400" dirty="0" smtClean="0"/>
              <a:t>乘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几何意义</a:t>
            </a:r>
            <a:endParaRPr lang="en-US" altLang="zh-CN" sz="2400" dirty="0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89186"/>
            <a:ext cx="9002238" cy="238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26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</a:t>
            </a:r>
            <a:r>
              <a:rPr lang="zh-CN" altLang="en-US" dirty="0" smtClean="0"/>
              <a:t>中向量运算的</a:t>
            </a:r>
            <a:r>
              <a:rPr lang="zh-CN" altLang="en-US" dirty="0"/>
              <a:t>代数</a:t>
            </a:r>
            <a:r>
              <a:rPr lang="zh-CN" altLang="en-US" dirty="0" smtClean="0"/>
              <a:t>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58126027"/>
              </p:ext>
            </p:extLst>
          </p:nvPr>
        </p:nvGraphicFramePr>
        <p:xfrm>
          <a:off x="512763" y="549275"/>
          <a:ext cx="8985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3" imgW="215640" imgH="190440" progId="Equation.DSMT4">
                  <p:embed/>
                </p:oleObj>
              </mc:Choice>
              <mc:Fallback>
                <p:oleObj name="Equation" r:id="rId3" imgW="215640" imgH="1904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549275"/>
                        <a:ext cx="89852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6" y="1340768"/>
            <a:ext cx="873500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6" y="5013176"/>
            <a:ext cx="4536643" cy="184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21791"/>
            <a:ext cx="2520280" cy="23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7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线性组合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974850"/>
            <a:ext cx="871220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2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线性组合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484784"/>
            <a:ext cx="8769350" cy="380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5508104" y="4725144"/>
            <a:ext cx="12241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81" y="5445224"/>
            <a:ext cx="87439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0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线性组合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037456"/>
            <a:ext cx="87312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2" y="3861048"/>
            <a:ext cx="8737600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2" y="5805264"/>
            <a:ext cx="8686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02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60667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840105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1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Ax</a:t>
            </a:r>
            <a:r>
              <a:rPr lang="zh-CN" altLang="en-US" dirty="0" smtClean="0"/>
              <a:t>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39626"/>
            <a:ext cx="8248100" cy="542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6012160" y="3212976"/>
            <a:ext cx="165618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3318" r="15518" b="5303"/>
          <a:stretch/>
        </p:blipFill>
        <p:spPr bwMode="auto">
          <a:xfrm>
            <a:off x="144017" y="226843"/>
            <a:ext cx="4211959" cy="6442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4"/>
          <a:stretch/>
        </p:blipFill>
        <p:spPr bwMode="auto">
          <a:xfrm>
            <a:off x="4499992" y="188640"/>
            <a:ext cx="4464496" cy="647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9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99673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768601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幼圆" pitchFamily="49" charset="-122"/>
                <a:ea typeface="幼圆" pitchFamily="49" charset="-122"/>
              </a:rPr>
              <a:t>三种方法</a:t>
            </a:r>
            <a:endParaRPr lang="zh-CN" altLang="en-US" sz="3200" dirty="0"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97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矩阵方程解的存在性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424936" cy="3575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41168"/>
            <a:ext cx="8506970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779912" y="5445224"/>
            <a:ext cx="10801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8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Ax</a:t>
            </a:r>
            <a:r>
              <a:rPr lang="zh-CN" altLang="en-US" dirty="0"/>
              <a:t>的计算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7604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55" y="4198228"/>
            <a:ext cx="6034917" cy="128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56" y="2924944"/>
            <a:ext cx="29622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31" y="2924944"/>
            <a:ext cx="29908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81" y="5476215"/>
            <a:ext cx="5831496" cy="11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单位矩阵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9009014" cy="181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29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-</a:t>
            </a:r>
            <a:r>
              <a:rPr lang="zh-CN" altLang="en-US" dirty="0" smtClean="0"/>
              <a:t>向量积</a:t>
            </a:r>
            <a:r>
              <a:rPr lang="en-US" altLang="zh-CN" i="1" dirty="0" smtClean="0"/>
              <a:t>Ax</a:t>
            </a:r>
            <a:r>
              <a:rPr lang="zh-CN" altLang="en-US" dirty="0" smtClean="0"/>
              <a:t>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6148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5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齐次线性方程组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568952" cy="292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65104"/>
            <a:ext cx="8926530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5589240"/>
            <a:ext cx="86233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3068960"/>
            <a:ext cx="100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trivial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607501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解不唯一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57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齐次方程</a:t>
            </a:r>
            <a:r>
              <a:rPr lang="en-US" altLang="zh-CN" b="1" i="1" dirty="0"/>
              <a:t>Ax </a:t>
            </a:r>
            <a:r>
              <a:rPr lang="en-US" altLang="zh-CN" dirty="0"/>
              <a:t>= 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齐</a:t>
            </a:r>
            <a:r>
              <a:rPr lang="zh-CN" altLang="en-US" dirty="0" smtClean="0"/>
              <a:t>次方程</a:t>
            </a:r>
            <a:r>
              <a:rPr lang="en-US" altLang="zh-CN" b="1" i="1" dirty="0" smtClean="0"/>
              <a:t>Ax </a:t>
            </a:r>
            <a:r>
              <a:rPr lang="en-US" altLang="zh-CN" dirty="0" smtClean="0"/>
              <a:t>= 0</a:t>
            </a:r>
            <a:r>
              <a:rPr lang="zh-CN" altLang="en-US" dirty="0" smtClean="0"/>
              <a:t>总可表示为</a:t>
            </a:r>
            <a:r>
              <a:rPr lang="en-US" altLang="zh-CN" dirty="0" smtClean="0"/>
              <a:t>Span{</a:t>
            </a:r>
            <a:r>
              <a:rPr lang="en-US" altLang="zh-CN" b="1" i="1" dirty="0" smtClean="0"/>
              <a:t>v</a:t>
            </a:r>
            <a:r>
              <a:rPr lang="en-US" altLang="zh-CN" b="1" baseline="-25000" dirty="0" smtClean="0"/>
              <a:t>1</a:t>
            </a:r>
            <a:r>
              <a:rPr lang="en-US" altLang="zh-CN" dirty="0" smtClean="0"/>
              <a:t>,</a:t>
            </a:r>
            <a:r>
              <a:rPr lang="en-US" altLang="zh-CN" b="1" i="1" dirty="0"/>
              <a:t> </a:t>
            </a:r>
            <a:r>
              <a:rPr lang="en-US" altLang="zh-CN" b="1" i="1" dirty="0" smtClean="0"/>
              <a:t>v</a:t>
            </a:r>
            <a:r>
              <a:rPr lang="en-US" altLang="zh-CN" b="1" baseline="-25000" dirty="0" smtClean="0"/>
              <a:t>2</a:t>
            </a:r>
            <a:r>
              <a:rPr lang="en-US" altLang="zh-CN" dirty="0" smtClean="0"/>
              <a:t>,</a:t>
            </a:r>
            <a:r>
              <a:rPr lang="en-US" altLang="zh-CN" b="1" i="1" dirty="0" smtClean="0"/>
              <a:t> …, </a:t>
            </a:r>
            <a:r>
              <a:rPr lang="en-US" altLang="zh-CN" b="1" i="1" dirty="0" err="1" smtClean="0"/>
              <a:t>v</a:t>
            </a:r>
            <a:r>
              <a:rPr lang="en-US" altLang="zh-CN" b="1" baseline="-25000" dirty="0" err="1" smtClean="0"/>
              <a:t>p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，其中，</a:t>
            </a:r>
            <a:r>
              <a:rPr lang="en-US" altLang="zh-CN" dirty="0"/>
              <a:t> </a:t>
            </a:r>
            <a:r>
              <a:rPr lang="en-US" altLang="zh-CN" b="1" i="1" dirty="0" smtClean="0"/>
              <a:t>v</a:t>
            </a:r>
            <a:r>
              <a:rPr lang="en-US" altLang="zh-CN" b="1" baseline="-25000" dirty="0" smtClean="0"/>
              <a:t>1</a:t>
            </a:r>
            <a:r>
              <a:rPr lang="en-US" altLang="zh-CN" dirty="0"/>
              <a:t>,</a:t>
            </a:r>
            <a:r>
              <a:rPr lang="en-US" altLang="zh-CN" b="1" i="1" dirty="0"/>
              <a:t> v</a:t>
            </a:r>
            <a:r>
              <a:rPr lang="en-US" altLang="zh-CN" b="1" baseline="-25000" dirty="0"/>
              <a:t>2</a:t>
            </a:r>
            <a:r>
              <a:rPr lang="en-US" altLang="zh-CN" dirty="0"/>
              <a:t>,</a:t>
            </a:r>
            <a:r>
              <a:rPr lang="en-US" altLang="zh-CN" b="1" i="1" dirty="0"/>
              <a:t> …, </a:t>
            </a:r>
            <a:r>
              <a:rPr lang="en-US" altLang="zh-CN" b="1" i="1" dirty="0" err="1"/>
              <a:t>v</a:t>
            </a:r>
            <a:r>
              <a:rPr lang="en-US" altLang="zh-CN" b="1" baseline="-25000" dirty="0" err="1"/>
              <a:t>p</a:t>
            </a:r>
            <a:r>
              <a:rPr lang="en-US" altLang="zh-CN" b="1" baseline="-25000" dirty="0"/>
              <a:t> </a:t>
            </a:r>
            <a:r>
              <a:rPr lang="zh-CN" altLang="en-US" dirty="0" smtClean="0"/>
              <a:t>是适当地解向量。</a:t>
            </a:r>
            <a:endParaRPr lang="en-US" altLang="zh-CN" dirty="0" smtClean="0"/>
          </a:p>
          <a:p>
            <a:r>
              <a:rPr lang="zh-CN" altLang="en-US" dirty="0" smtClean="0"/>
              <a:t>若唯一解是零向量，则解集就是</a:t>
            </a:r>
            <a:r>
              <a:rPr lang="en-US" altLang="zh-CN" dirty="0" smtClean="0"/>
              <a:t>Span{0}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若方程仅有一个自由变量，则解集是通过原点的一条直线。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4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参数向量形式</a:t>
            </a:r>
            <a:r>
              <a:rPr lang="en-US" altLang="zh-CN" dirty="0" smtClean="0"/>
              <a:t>Parametric Vector 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6" y="1238076"/>
            <a:ext cx="8674100" cy="55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2505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323199" y="2986239"/>
            <a:ext cx="2016224" cy="591119"/>
            <a:chOff x="2771800" y="2909889"/>
            <a:chExt cx="2304257" cy="686110"/>
          </a:xfrm>
        </p:grpSpPr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139" y="2909889"/>
              <a:ext cx="2070918" cy="686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2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140968"/>
              <a:ext cx="178308" cy="20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806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非齐次线性方程组的解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04216"/>
            <a:ext cx="824865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64617"/>
            <a:ext cx="6624736" cy="139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40694"/>
            <a:ext cx="8195568" cy="3453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04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非齐次线性方程组的解集</a:t>
            </a:r>
            <a:r>
              <a:rPr lang="zh-CN" altLang="en-US" dirty="0"/>
              <a:t>的几何意义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278692"/>
            <a:ext cx="8693150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58197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5486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0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hlinkClick r:id="rId2" action="ppaction://hlinkfile"/>
              </a:rPr>
              <a:t>考试题型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一、判别题</a:t>
            </a:r>
            <a:r>
              <a:rPr lang="zh-CN" altLang="zh-CN" dirty="0" smtClean="0"/>
              <a:t>（</a:t>
            </a:r>
            <a:r>
              <a:rPr lang="zh-CN" altLang="en-US" dirty="0" smtClean="0"/>
              <a:t>共</a:t>
            </a:r>
            <a:r>
              <a:rPr lang="en-US" altLang="zh-CN" dirty="0" smtClean="0"/>
              <a:t>10</a:t>
            </a:r>
            <a:r>
              <a:rPr lang="zh-CN" altLang="en-US" dirty="0" smtClean="0"/>
              <a:t>小题，每题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分，共</a:t>
            </a:r>
            <a:r>
              <a:rPr lang="en-US" altLang="zh-CN" dirty="0" smtClean="0"/>
              <a:t>10</a:t>
            </a:r>
            <a:r>
              <a:rPr lang="zh-CN" altLang="zh-CN" dirty="0" smtClean="0"/>
              <a:t>分</a:t>
            </a:r>
            <a:r>
              <a:rPr lang="zh-CN" altLang="en-US" dirty="0" smtClean="0"/>
              <a:t>，英语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二</a:t>
            </a:r>
            <a:r>
              <a:rPr lang="zh-CN" altLang="zh-CN" dirty="0"/>
              <a:t>、填空题（共</a:t>
            </a:r>
            <a:r>
              <a:rPr lang="en-US" altLang="zh-CN" dirty="0"/>
              <a:t>5</a:t>
            </a:r>
            <a:r>
              <a:rPr lang="zh-CN" altLang="zh-CN" dirty="0"/>
              <a:t>小题，每题</a:t>
            </a:r>
            <a:r>
              <a:rPr lang="en-US" altLang="zh-CN" dirty="0"/>
              <a:t>4</a:t>
            </a:r>
            <a:r>
              <a:rPr lang="zh-CN" altLang="zh-CN" dirty="0"/>
              <a:t>分，共</a:t>
            </a:r>
            <a:r>
              <a:rPr lang="en-US" altLang="zh-CN" dirty="0"/>
              <a:t>20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三、计算题（</a:t>
            </a:r>
            <a:r>
              <a:rPr lang="en-US" altLang="zh-CN" dirty="0"/>
              <a:t>10</a:t>
            </a:r>
            <a:r>
              <a:rPr lang="zh-CN" altLang="zh-CN" dirty="0" smtClean="0"/>
              <a:t>分</a:t>
            </a:r>
            <a:r>
              <a:rPr lang="zh-CN" altLang="en-US" dirty="0"/>
              <a:t>，英语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四、计算题</a:t>
            </a:r>
            <a:r>
              <a:rPr lang="en-US" altLang="zh-CN" dirty="0"/>
              <a:t>  ( 20 </a:t>
            </a:r>
            <a:r>
              <a:rPr lang="zh-CN" altLang="zh-CN" dirty="0"/>
              <a:t>分</a:t>
            </a:r>
            <a:r>
              <a:rPr lang="en-US" altLang="zh-CN" dirty="0" smtClean="0"/>
              <a:t>)</a:t>
            </a:r>
          </a:p>
          <a:p>
            <a:r>
              <a:rPr lang="zh-CN" altLang="zh-CN" dirty="0"/>
              <a:t>五、计算题（</a:t>
            </a:r>
            <a:r>
              <a:rPr lang="en-US" altLang="zh-CN" dirty="0"/>
              <a:t>15</a:t>
            </a:r>
            <a:r>
              <a:rPr lang="zh-CN" altLang="zh-CN" dirty="0"/>
              <a:t>分）</a:t>
            </a:r>
          </a:p>
          <a:p>
            <a:r>
              <a:rPr lang="zh-CN" altLang="zh-CN" dirty="0"/>
              <a:t>六、综合</a:t>
            </a:r>
            <a:r>
              <a:rPr lang="zh-CN" altLang="zh-CN" dirty="0" smtClean="0"/>
              <a:t>题</a:t>
            </a:r>
            <a:r>
              <a:rPr lang="zh-CN" altLang="en-US" dirty="0"/>
              <a:t>（</a:t>
            </a:r>
            <a:r>
              <a:rPr lang="en-US" altLang="zh-CN" dirty="0" smtClean="0"/>
              <a:t>15</a:t>
            </a:r>
            <a:r>
              <a:rPr lang="zh-CN" altLang="zh-CN" dirty="0" smtClean="0"/>
              <a:t>分</a:t>
            </a:r>
            <a:r>
              <a:rPr lang="zh-CN" altLang="en-US" dirty="0" smtClean="0"/>
              <a:t>，英语）</a:t>
            </a:r>
            <a:endParaRPr lang="en-US" altLang="zh-CN" dirty="0" smtClean="0"/>
          </a:p>
          <a:p>
            <a:r>
              <a:rPr lang="zh-CN" altLang="en-US" dirty="0"/>
              <a:t>七、证明题（</a:t>
            </a:r>
            <a:r>
              <a:rPr lang="en-US" altLang="zh-CN" dirty="0"/>
              <a:t>10</a:t>
            </a:r>
            <a:r>
              <a:rPr lang="zh-CN" altLang="en-US" dirty="0"/>
              <a:t>分）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31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解集的几何意义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9" y="1340768"/>
            <a:ext cx="8337599" cy="520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" y="5661248"/>
            <a:ext cx="87122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2200" y="436510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zh-CN" altLang="en-US" dirty="0" smtClean="0"/>
              <a:t>有两个自由变量时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3928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代入，易证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86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相容</a:t>
            </a:r>
            <a:r>
              <a:rPr lang="zh-CN" altLang="en-US" dirty="0" smtClean="0"/>
              <a:t>方程组的解集表示成参数向量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4" y="1784350"/>
            <a:ext cx="8895779" cy="3356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1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线性无关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11256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6" y="1196752"/>
            <a:ext cx="869485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6" y="4941168"/>
            <a:ext cx="8046784" cy="565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06790"/>
            <a:ext cx="6624736" cy="138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1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矩阵各列的线性无关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" y="1340768"/>
            <a:ext cx="9150081" cy="244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81624"/>
            <a:ext cx="8683762" cy="72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3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一个或两个向量的集合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一个向量形成的集合的线性无关，零向量？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7292"/>
            <a:ext cx="87249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9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一个或两个向量的集合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40768"/>
            <a:ext cx="5112568" cy="5112568"/>
          </a:xfrm>
        </p:spPr>
        <p:txBody>
          <a:bodyPr/>
          <a:lstStyle/>
          <a:p>
            <a:r>
              <a:rPr lang="zh-CN" altLang="en-US" dirty="0" smtClean="0"/>
              <a:t>两个向量的集合</a:t>
            </a:r>
            <a:r>
              <a:rPr lang="en-US" altLang="zh-CN" dirty="0"/>
              <a:t>Span{</a:t>
            </a:r>
            <a:r>
              <a:rPr lang="en-US" altLang="zh-CN" b="1" i="1" dirty="0"/>
              <a:t>v</a:t>
            </a:r>
            <a:r>
              <a:rPr lang="en-US" altLang="zh-CN" b="1" baseline="-25000" dirty="0"/>
              <a:t>1</a:t>
            </a:r>
            <a:r>
              <a:rPr lang="en-US" altLang="zh-CN" dirty="0"/>
              <a:t>,</a:t>
            </a:r>
            <a:r>
              <a:rPr lang="en-US" altLang="zh-CN" b="1" i="1" dirty="0"/>
              <a:t> </a:t>
            </a:r>
            <a:r>
              <a:rPr lang="en-US" altLang="zh-CN" b="1" i="1" dirty="0" smtClean="0"/>
              <a:t>v</a:t>
            </a:r>
            <a:r>
              <a:rPr lang="en-US" altLang="zh-CN" b="1" baseline="-25000" dirty="0" smtClean="0"/>
              <a:t>2</a:t>
            </a:r>
            <a:r>
              <a:rPr lang="en-US" altLang="zh-CN" dirty="0"/>
              <a:t>}</a:t>
            </a:r>
            <a:r>
              <a:rPr lang="zh-CN" altLang="en-US" dirty="0" smtClean="0"/>
              <a:t>线性相关，当且仅当其中一个向量是另一个的</a:t>
            </a:r>
            <a:r>
              <a:rPr lang="zh-CN" altLang="en-US" dirty="0" smtClean="0">
                <a:solidFill>
                  <a:srgbClr val="FF0000"/>
                </a:solidFill>
              </a:rPr>
              <a:t>倍数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反之，这个集合线性无关，当且仅当其中任何一个向量都不是另一个向量的倍数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几何意义：两个向量线性相关，当且仅当它们落在通过原点的同一条直线上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04106"/>
            <a:ext cx="3473700" cy="486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33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两个或更多个向量的集合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97152"/>
            <a:ext cx="8712968" cy="138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07504" y="1772816"/>
            <a:ext cx="9001497" cy="2592288"/>
            <a:chOff x="107504" y="1772816"/>
            <a:chExt cx="9001497" cy="2592288"/>
          </a:xfrm>
        </p:grpSpPr>
        <p:pic>
          <p:nvPicPr>
            <p:cNvPr id="716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772816"/>
              <a:ext cx="9001497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2699792" y="3337560"/>
              <a:ext cx="576064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9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0" y="1124744"/>
            <a:ext cx="8727170" cy="20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07006" y="1268760"/>
            <a:ext cx="1298464" cy="432047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两个或更多个向量的</a:t>
            </a:r>
            <a:r>
              <a:rPr lang="zh-CN" altLang="en-US" dirty="0" smtClean="0"/>
              <a:t>集合线性相关的条件</a:t>
            </a:r>
            <a:endParaRPr lang="zh-CN" altLang="en-US" dirty="0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8" y="5844009"/>
            <a:ext cx="8793096" cy="1113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2663704"/>
            <a:ext cx="5192702" cy="318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0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两个或更多个向量的集合线性相关的条件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0" y="1390977"/>
            <a:ext cx="9393832" cy="138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119438"/>
            <a:ext cx="83439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3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矩阵代数</a:t>
            </a:r>
            <a:r>
              <a:rPr lang="en-US" altLang="zh-CN" dirty="0"/>
              <a:t>Matrix Algebra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1694" b="52738"/>
          <a:stretch/>
        </p:blipFill>
        <p:spPr>
          <a:xfrm>
            <a:off x="832757" y="1428445"/>
            <a:ext cx="6187515" cy="45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 线性代数中的线性方程组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0"/>
          <a:stretch/>
        </p:blipFill>
        <p:spPr bwMode="auto">
          <a:xfrm>
            <a:off x="899592" y="1340768"/>
            <a:ext cx="6691375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09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符号说明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227365"/>
            <a:ext cx="8560235" cy="3551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78" y="4344000"/>
            <a:ext cx="2980985" cy="2444339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59328" y="2492829"/>
            <a:ext cx="4816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396343" y="1598188"/>
            <a:ext cx="898072" cy="10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6580415" y="3396343"/>
            <a:ext cx="955221" cy="10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93965" y="3877164"/>
            <a:ext cx="9470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35185" y="4343999"/>
            <a:ext cx="6368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9348" y="522775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diagonal entries 	</a:t>
            </a:r>
            <a:r>
              <a:rPr lang="zh-CN" altLang="en-US" dirty="0" smtClean="0"/>
              <a:t>对角线元素</a:t>
            </a:r>
            <a:endParaRPr lang="en-US" altLang="zh-CN" dirty="0" smtClean="0"/>
          </a:p>
          <a:p>
            <a:r>
              <a:rPr lang="en-US" altLang="zh-CN" dirty="0" smtClean="0"/>
              <a:t>Main diagonal </a:t>
            </a:r>
            <a:r>
              <a:rPr lang="zh-CN" altLang="en-US" dirty="0" smtClean="0"/>
              <a:t>主对角线</a:t>
            </a:r>
            <a:endParaRPr lang="en-US" altLang="zh-CN" dirty="0" smtClean="0"/>
          </a:p>
          <a:p>
            <a:r>
              <a:rPr lang="en-US" altLang="zh-CN" dirty="0" smtClean="0"/>
              <a:t>diagonal matrix </a:t>
            </a:r>
            <a:r>
              <a:rPr lang="zh-CN" altLang="en-US" dirty="0" smtClean="0"/>
              <a:t>对角矩阵</a:t>
            </a:r>
            <a:endParaRPr lang="en-US" altLang="zh-CN" dirty="0" smtClean="0"/>
          </a:p>
          <a:p>
            <a:r>
              <a:rPr lang="en-US" altLang="zh-CN" dirty="0" smtClean="0"/>
              <a:t>Zero matrix </a:t>
            </a:r>
            <a:r>
              <a:rPr lang="zh-CN" altLang="en-US" dirty="0" smtClean="0"/>
              <a:t>零矩阵</a:t>
            </a:r>
            <a:endParaRPr lang="en-US" altLang="zh-CN" dirty="0" smtClean="0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181988"/>
              </p:ext>
            </p:extLst>
          </p:nvPr>
        </p:nvGraphicFramePr>
        <p:xfrm>
          <a:off x="2345528" y="4832394"/>
          <a:ext cx="1769269" cy="1756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5" imgW="1269449" imgH="939392" progId="Equation.DSMT4">
                  <p:embed/>
                </p:oleObj>
              </mc:Choice>
              <mc:Fallback>
                <p:oleObj name="Equation" r:id="rId5" imgW="1269449" imgH="9393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528" y="4832394"/>
                        <a:ext cx="1769269" cy="1756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959323"/>
              </p:ext>
            </p:extLst>
          </p:nvPr>
        </p:nvGraphicFramePr>
        <p:xfrm>
          <a:off x="4198568" y="4720599"/>
          <a:ext cx="2077641" cy="190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7" imgW="1358900" imgH="927100" progId="Equation.DSMT4">
                  <p:embed/>
                </p:oleObj>
              </mc:Choice>
              <mc:Fallback>
                <p:oleObj name="Equation" r:id="rId7" imgW="13589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568" y="4720599"/>
                        <a:ext cx="2077641" cy="190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14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矩阵和</a:t>
            </a:r>
            <a:r>
              <a:rPr lang="en-US" altLang="zh-CN" dirty="0"/>
              <a:t>sums</a:t>
            </a:r>
            <a:r>
              <a:rPr lang="zh-CN" altLang="en-US" dirty="0" smtClean="0"/>
              <a:t>、标量乘法</a:t>
            </a:r>
            <a:r>
              <a:rPr lang="en-US" altLang="zh-CN" dirty="0" smtClean="0"/>
              <a:t> scalar multiples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9680"/>
            <a:ext cx="7479505" cy="558569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028950" y="2351314"/>
            <a:ext cx="4082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885951" y="5257800"/>
            <a:ext cx="432707" cy="10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矩阵和</a:t>
            </a:r>
            <a:r>
              <a:rPr lang="en-US" altLang="zh-CN" dirty="0"/>
              <a:t>sums</a:t>
            </a:r>
            <a:r>
              <a:rPr lang="zh-CN" altLang="en-US" dirty="0"/>
              <a:t>、标量乘法</a:t>
            </a:r>
            <a:r>
              <a:rPr lang="en-US" altLang="zh-CN" dirty="0"/>
              <a:t> scalar multiples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通常的代数法则对矩阵的和与标量乘法仍适用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8" y="1810263"/>
            <a:ext cx="7940807" cy="5008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907" y="5921829"/>
            <a:ext cx="2539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证明：相同维数，对应各列相等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8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r>
              <a:rPr lang="en-US" altLang="zh-CN" dirty="0"/>
              <a:t>Matrix Multiplication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52" y="1340768"/>
            <a:ext cx="7736681" cy="1276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37" y="2526168"/>
            <a:ext cx="7715250" cy="1914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881" y="4744351"/>
            <a:ext cx="26003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5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r>
              <a:rPr lang="en-US" altLang="zh-CN" dirty="0"/>
              <a:t>Matrix Multiplication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40768"/>
            <a:ext cx="7779544" cy="2266950"/>
          </a:xfrm>
          <a:prstGeom prst="rect">
            <a:avLst/>
          </a:prstGeom>
        </p:spPr>
      </p:pic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982820"/>
              </p:ext>
            </p:extLst>
          </p:nvPr>
        </p:nvGraphicFramePr>
        <p:xfrm>
          <a:off x="413148" y="4539349"/>
          <a:ext cx="6159103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4" imgW="4940300" imgH="1181100" progId="Equation.DSMT4">
                  <p:embed/>
                </p:oleObj>
              </mc:Choice>
              <mc:Fallback>
                <p:oleObj name="Equation" r:id="rId4" imgW="4940300" imgH="1181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148" y="4539349"/>
                        <a:ext cx="6159103" cy="197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731078"/>
              </p:ext>
            </p:extLst>
          </p:nvPr>
        </p:nvGraphicFramePr>
        <p:xfrm>
          <a:off x="628651" y="3668489"/>
          <a:ext cx="3946922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6" imgW="2667000" imgH="482600" progId="Equation.DSMT4">
                  <p:embed/>
                </p:oleObj>
              </mc:Choice>
              <mc:Fallback>
                <p:oleObj name="Equation" r:id="rId6" imgW="2667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" y="3668489"/>
                        <a:ext cx="3946922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6388"/>
              </p:ext>
            </p:extLst>
          </p:nvPr>
        </p:nvGraphicFramePr>
        <p:xfrm>
          <a:off x="4686300" y="3668489"/>
          <a:ext cx="152281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8" imgW="1028700" imgH="457200" progId="Equation.DSMT4">
                  <p:embed/>
                </p:oleObj>
              </mc:Choice>
              <mc:Fallback>
                <p:oleObj name="Equation" r:id="rId8" imgW="10287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3668489"/>
                        <a:ext cx="152281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81013" y="5377549"/>
            <a:ext cx="1543050" cy="304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 rot="5400000">
            <a:off x="2343150" y="5396599"/>
            <a:ext cx="1714500" cy="2286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 rot="5400000">
            <a:off x="5238750" y="5453749"/>
            <a:ext cx="381000" cy="2286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4063" y="3025085"/>
            <a:ext cx="441552" cy="52866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34936" y="2928258"/>
            <a:ext cx="4212772" cy="6794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</a:t>
            </a:r>
            <a:r>
              <a:rPr lang="zh-CN" altLang="en-US" dirty="0" smtClean="0"/>
              <a:t>乘法的性质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40769"/>
            <a:ext cx="7765256" cy="122872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361313"/>
              </p:ext>
            </p:extLst>
          </p:nvPr>
        </p:nvGraphicFramePr>
        <p:xfrm>
          <a:off x="7792300" y="581945"/>
          <a:ext cx="1351700" cy="122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Equation" r:id="rId4" imgW="1371600" imgH="927100" progId="Equation.DSMT4">
                  <p:embed/>
                </p:oleObj>
              </mc:Choice>
              <mc:Fallback>
                <p:oleObj name="Equation" r:id="rId4" imgW="13716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2300" y="581945"/>
                        <a:ext cx="1351700" cy="122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02" y="2642691"/>
            <a:ext cx="7964314" cy="41719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978819" y="2738673"/>
            <a:ext cx="69360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66"/>
                </a:solidFill>
              </a:rPr>
              <a:t>Warning: 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AB=AC 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 B=C ?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 AB=0 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 A=0 or B=0</a:t>
            </a:r>
            <a:r>
              <a:rPr lang="en-US" altLang="zh-CN" sz="2400" dirty="0">
                <a:solidFill>
                  <a:srgbClr val="FF0066"/>
                </a:solidFill>
              </a:rPr>
              <a:t> ?</a:t>
            </a:r>
            <a:r>
              <a:rPr lang="en-US" altLang="zh-CN" sz="2400" dirty="0">
                <a:solidFill>
                  <a:srgbClr val="FF0066"/>
                </a:solidFill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952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4229436"/>
            <a:ext cx="92310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If </a:t>
            </a:r>
            <a:r>
              <a:rPr lang="en-US" altLang="zh-CN" sz="2400" i="1" dirty="0">
                <a:latin typeface="Times New Roman" panose="02020603050405020304" pitchFamily="18" charset="0"/>
              </a:rPr>
              <a:t>AB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</a:rPr>
              <a:t>BA</a:t>
            </a:r>
            <a:r>
              <a:rPr lang="en-US" altLang="zh-CN" sz="2400" dirty="0">
                <a:latin typeface="Times New Roman" panose="02020603050405020304" pitchFamily="18" charset="0"/>
              </a:rPr>
              <a:t>, then we say that 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commute</a:t>
            </a:r>
            <a:r>
              <a:rPr lang="en-US" altLang="zh-CN" sz="2400" dirty="0">
                <a:latin typeface="Times New Roman" panose="02020603050405020304" pitchFamily="18" charset="0"/>
              </a:rPr>
              <a:t> with one another.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可交换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31752"/>
            <a:ext cx="6501815" cy="28016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22" y="4691100"/>
            <a:ext cx="6884552" cy="20708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8265" y="1883229"/>
            <a:ext cx="2547257" cy="42454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8072" y="2407568"/>
            <a:ext cx="2579914" cy="32500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57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矩阵的乘幂 </a:t>
            </a:r>
            <a:r>
              <a:rPr lang="en-US" altLang="zh-CN" dirty="0" smtClean="0"/>
              <a:t>Powers of a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46" y="1340769"/>
            <a:ext cx="7736681" cy="2657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46" y="4097115"/>
            <a:ext cx="6936581" cy="164782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776393"/>
              </p:ext>
            </p:extLst>
          </p:nvPr>
        </p:nvGraphicFramePr>
        <p:xfrm>
          <a:off x="524046" y="5843811"/>
          <a:ext cx="184189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Equation" r:id="rId5" imgW="1244600" imgH="457200" progId="Equation.DSMT4">
                  <p:embed/>
                </p:oleObj>
              </mc:Choice>
              <mc:Fallback>
                <p:oleObj name="Equation" r:id="rId5" imgW="1244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46" y="5843811"/>
                        <a:ext cx="184189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301823"/>
              </p:ext>
            </p:extLst>
          </p:nvPr>
        </p:nvGraphicFramePr>
        <p:xfrm>
          <a:off x="2194493" y="5843810"/>
          <a:ext cx="341590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" name="Equation" r:id="rId7" imgW="2540000" imgH="457200" progId="Equation.DSMT4">
                  <p:embed/>
                </p:oleObj>
              </mc:Choice>
              <mc:Fallback>
                <p:oleObj name="Equation" r:id="rId7" imgW="254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493" y="5843810"/>
                        <a:ext cx="341590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04250" y="5981606"/>
            <a:ext cx="21755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solidFill>
                  <a:srgbClr val="FF0066"/>
                </a:solidFill>
                <a:latin typeface="Times New Roman" panose="02020603050405020304" pitchFamily="18" charset="0"/>
              </a:rPr>
              <a:t>I </a:t>
            </a:r>
            <a:r>
              <a:rPr lang="en-US" altLang="zh-CN" sz="2800" i="1" baseline="30000" dirty="0">
                <a:solidFill>
                  <a:srgbClr val="FF0066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i="1" dirty="0">
                <a:solidFill>
                  <a:srgbClr val="FF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,  </a:t>
            </a:r>
            <a:r>
              <a:rPr lang="en-US" altLang="zh-CN" sz="2800" b="1" i="1" dirty="0">
                <a:solidFill>
                  <a:srgbClr val="FF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800" i="1" baseline="30000" dirty="0">
                <a:solidFill>
                  <a:srgbClr val="FF0066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solidFill>
                  <a:srgbClr val="FF0066"/>
                </a:solidFill>
                <a:latin typeface="Times New Roman" panose="02020603050405020304" pitchFamily="18" charset="0"/>
              </a:rPr>
              <a:t>0</a:t>
            </a:r>
            <a:endParaRPr lang="en-US" altLang="zh-CN" sz="2800" b="1" i="1" dirty="0">
              <a:solidFill>
                <a:srgbClr val="FF0066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1723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矩阵的转置 </a:t>
            </a:r>
            <a:r>
              <a:rPr lang="en-US" altLang="zh-CN" dirty="0" smtClean="0"/>
              <a:t>Transpose of a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0769"/>
            <a:ext cx="7715250" cy="1685925"/>
          </a:xfrm>
          <a:prstGeom prst="rect">
            <a:avLst/>
          </a:prstGeom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55904"/>
              </p:ext>
            </p:extLst>
          </p:nvPr>
        </p:nvGraphicFramePr>
        <p:xfrm>
          <a:off x="669472" y="3265716"/>
          <a:ext cx="184189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8" name="Equation" r:id="rId4" imgW="1244600" imgH="457200" progId="Equation.DSMT4">
                  <p:embed/>
                </p:oleObj>
              </mc:Choice>
              <mc:Fallback>
                <p:oleObj name="Equation" r:id="rId4" imgW="1244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72" y="3265716"/>
                        <a:ext cx="184189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687056"/>
              </p:ext>
            </p:extLst>
          </p:nvPr>
        </p:nvGraphicFramePr>
        <p:xfrm>
          <a:off x="2504225" y="3265716"/>
          <a:ext cx="187999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9" name="Equation" r:id="rId6" imgW="1270000" imgH="457200" progId="Equation.DSMT4">
                  <p:embed/>
                </p:oleObj>
              </mc:Choice>
              <mc:Fallback>
                <p:oleObj name="Equation" r:id="rId6" imgW="12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225" y="3265716"/>
                        <a:ext cx="187999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118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矩阵的转置 </a:t>
            </a:r>
            <a:r>
              <a:rPr lang="en-US" altLang="zh-CN" dirty="0"/>
              <a:t>Transpose of a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39" y="1340768"/>
            <a:ext cx="7722394" cy="363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08" y="5262712"/>
            <a:ext cx="7765256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2" y="332656"/>
            <a:ext cx="9079890" cy="10668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矩阵行初等变换（</a:t>
            </a:r>
            <a:r>
              <a:rPr lang="en-US" altLang="zh-CN" sz="3200" dirty="0"/>
              <a:t> Elementary Row Operations 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496944" cy="511256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9" y="1196752"/>
            <a:ext cx="9133067" cy="226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" y="3429000"/>
            <a:ext cx="909701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9" y="4941168"/>
            <a:ext cx="8857648" cy="65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" y="5600288"/>
            <a:ext cx="8968326" cy="106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95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可逆矩阵</a:t>
            </a:r>
            <a:r>
              <a:rPr lang="en-US" altLang="zh-CN" b="1" dirty="0">
                <a:solidFill>
                  <a:srgbClr val="FF0066"/>
                </a:solidFill>
              </a:rPr>
              <a:t>invertible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倒数</a:t>
            </a:r>
            <a:r>
              <a:rPr lang="en-US" altLang="zh-CN" dirty="0" smtClean="0"/>
              <a:t>5,1/5</a:t>
            </a:r>
          </a:p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6" y="1966914"/>
            <a:ext cx="8688509" cy="331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20" y="5305096"/>
            <a:ext cx="2525193" cy="52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0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逆阵的唯一性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66"/>
                </a:solidFill>
              </a:rPr>
              <a:t>C</a:t>
            </a:r>
            <a:r>
              <a:rPr lang="en-US" altLang="zh-CN" dirty="0">
                <a:solidFill>
                  <a:srgbClr val="FF0066"/>
                </a:solidFill>
              </a:rPr>
              <a:t> = </a:t>
            </a:r>
            <a:r>
              <a:rPr lang="en-US" altLang="zh-CN" i="1" dirty="0">
                <a:solidFill>
                  <a:srgbClr val="FF0066"/>
                </a:solidFill>
              </a:rPr>
              <a:t>A</a:t>
            </a:r>
            <a:r>
              <a:rPr lang="en-US" altLang="zh-CN" baseline="30000" dirty="0">
                <a:solidFill>
                  <a:srgbClr val="FF0066"/>
                </a:solidFill>
              </a:rPr>
              <a:t>-1</a:t>
            </a:r>
            <a:r>
              <a:rPr lang="en-US" altLang="zh-CN" dirty="0">
                <a:solidFill>
                  <a:srgbClr val="FF0066"/>
                </a:solidFill>
              </a:rPr>
              <a:t>, C is uniquely determined by </a:t>
            </a:r>
            <a:r>
              <a:rPr lang="en-US" altLang="zh-CN" dirty="0" smtClean="0">
                <a:solidFill>
                  <a:srgbClr val="FF0066"/>
                </a:solidFill>
              </a:rPr>
              <a:t>A</a:t>
            </a:r>
            <a:r>
              <a:rPr lang="zh-CN" altLang="en-US" dirty="0" smtClean="0">
                <a:solidFill>
                  <a:srgbClr val="FF0066"/>
                </a:solidFill>
              </a:rPr>
              <a:t>？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2" y="2312601"/>
            <a:ext cx="8763156" cy="3189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3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奇异矩阵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92" y="1365525"/>
            <a:ext cx="8699817" cy="199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80" y="698775"/>
            <a:ext cx="2019524" cy="48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2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矩阵可逆的检验方法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0" y="1267975"/>
            <a:ext cx="8999702" cy="97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1" y="2238703"/>
            <a:ext cx="8423722" cy="359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1" y="5796128"/>
            <a:ext cx="7708106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39" y="5973982"/>
            <a:ext cx="1193006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6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1" y="1218543"/>
            <a:ext cx="8687318" cy="212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59454" y="3436885"/>
            <a:ext cx="8916794" cy="2207173"/>
            <a:chOff x="212605" y="3436884"/>
            <a:chExt cx="11889058" cy="2207173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05" y="3436884"/>
              <a:ext cx="11889058" cy="2207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连接符 4"/>
            <p:cNvCxnSpPr/>
            <p:nvPr/>
          </p:nvCxnSpPr>
          <p:spPr>
            <a:xfrm flipV="1">
              <a:off x="6984124" y="4256690"/>
              <a:ext cx="2538248" cy="3153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686907" y="4713896"/>
              <a:ext cx="96169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1" y="4807697"/>
            <a:ext cx="8528282" cy="18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81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可逆矩阵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07674" y="1283575"/>
            <a:ext cx="8885921" cy="4660025"/>
            <a:chOff x="410232" y="1283574"/>
            <a:chExt cx="11847894" cy="4660025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32" y="1283574"/>
              <a:ext cx="11847894" cy="466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388429" y="5181600"/>
              <a:ext cx="6193971" cy="761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59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可逆矩阵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2" y="1483601"/>
            <a:ext cx="7938424" cy="138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96" y="3200400"/>
            <a:ext cx="7857380" cy="171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07" y="5151220"/>
            <a:ext cx="775811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2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初等矩阵</a:t>
            </a:r>
            <a:r>
              <a:rPr lang="en-US" altLang="zh-CN" dirty="0">
                <a:solidFill>
                  <a:srgbClr val="FF0066"/>
                </a:solidFill>
              </a:rPr>
              <a:t>elementary matrix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2" y="1279143"/>
            <a:ext cx="8783979" cy="137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0" y="2812764"/>
            <a:ext cx="770810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9" y="3545051"/>
            <a:ext cx="6490096" cy="310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3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初等矩阵的逆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行初等变换可逆，所以初等矩阵可逆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6" y="2018314"/>
            <a:ext cx="8529938" cy="13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/>
        </p:blipFill>
        <p:spPr bwMode="auto">
          <a:xfrm>
            <a:off x="732355" y="3711136"/>
            <a:ext cx="1540692" cy="57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81873" y="3711136"/>
            <a:ext cx="9388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i="1" dirty="0" smtClean="0"/>
              <a:t>EF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=</a:t>
            </a:r>
            <a:r>
              <a:rPr lang="zh-CN" altLang="en-US" sz="2800" i="1" dirty="0" smtClean="0"/>
              <a:t>I</a:t>
            </a:r>
            <a:endParaRPr lang="zh-CN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977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矩阵可逆的判定定理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1" y="1495426"/>
            <a:ext cx="8540699" cy="214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64" y="5483836"/>
            <a:ext cx="41005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65" y="3952055"/>
            <a:ext cx="5965031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064" y="4761835"/>
            <a:ext cx="2145728" cy="4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阶梯型</a:t>
            </a:r>
            <a:r>
              <a:rPr lang="zh-CN" altLang="en-US" dirty="0"/>
              <a:t>矩阵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echelon </a:t>
            </a:r>
            <a:r>
              <a:rPr lang="en-US" altLang="zh-CN" b="1" dirty="0"/>
              <a:t>form </a:t>
            </a:r>
            <a:r>
              <a:rPr lang="en-US" altLang="zh-CN" b="1" dirty="0" smtClean="0"/>
              <a:t>of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340768"/>
            <a:ext cx="86963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217068"/>
            <a:ext cx="8057607" cy="4655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27784" y="6516052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reduced</a:t>
            </a:r>
            <a:r>
              <a:rPr lang="en-US" altLang="zh-CN" dirty="0"/>
              <a:t> row echelon form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37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矩阵的逆阵求解算法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297371"/>
            <a:ext cx="7679531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5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E2EF869-FE4A-4B5E-B8A7-D4683622E193}" type="slidenum">
              <a:rPr lang="en-US" altLang="zh-CN" sz="1400" smtClean="0"/>
              <a:pPr/>
              <a:t>71</a:t>
            </a:fld>
            <a:endParaRPr lang="en-US" altLang="zh-CN" sz="1400" smtClean="0"/>
          </a:p>
        </p:txBody>
      </p:sp>
      <p:graphicFrame>
        <p:nvGraphicFramePr>
          <p:cNvPr id="27651" name="Object 2"/>
          <p:cNvGraphicFramePr>
            <a:graphicFrameLocks noChangeAspect="1"/>
          </p:cNvGraphicFramePr>
          <p:nvPr/>
        </p:nvGraphicFramePr>
        <p:xfrm>
          <a:off x="762000" y="533400"/>
          <a:ext cx="2351088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6" name="Equation" r:id="rId3" imgW="901700" imgH="457200" progId="Equation.DSMT4">
                  <p:embed/>
                </p:oleObj>
              </mc:Choice>
              <mc:Fallback>
                <p:oleObj name="Equation" r:id="rId3" imgW="9017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"/>
                        <a:ext cx="2351088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3"/>
          <p:cNvGraphicFramePr>
            <a:graphicFrameLocks noChangeAspect="1"/>
          </p:cNvGraphicFramePr>
          <p:nvPr/>
        </p:nvGraphicFramePr>
        <p:xfrm>
          <a:off x="3962401" y="838202"/>
          <a:ext cx="12239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7" name="Equation" r:id="rId5" imgW="469696" imgH="203112" progId="Equation.DSMT4">
                  <p:embed/>
                </p:oleObj>
              </mc:Choice>
              <mc:Fallback>
                <p:oleObj name="Equation" r:id="rId5" imgW="469696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1" y="838202"/>
                        <a:ext cx="12239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533400" y="1981200"/>
          <a:ext cx="40386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" name="Equation" r:id="rId7" imgW="1549400" imgH="457200" progId="Equation.DSMT4">
                  <p:embed/>
                </p:oleObj>
              </mc:Choice>
              <mc:Fallback>
                <p:oleObj name="Equation" r:id="rId7" imgW="1549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81200"/>
                        <a:ext cx="40386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1752600" y="3581402"/>
          <a:ext cx="2971800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Equation" r:id="rId9" imgW="1104900" imgH="457200" progId="Equation.DSMT4">
                  <p:embed/>
                </p:oleObj>
              </mc:Choice>
              <mc:Fallback>
                <p:oleObj name="Equation" r:id="rId9" imgW="1104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581402"/>
                        <a:ext cx="2971800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4652964" y="3570288"/>
          <a:ext cx="3348037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Equation" r:id="rId11" imgW="1244600" imgH="457200" progId="Equation.DSMT4">
                  <p:embed/>
                </p:oleObj>
              </mc:Choice>
              <mc:Fallback>
                <p:oleObj name="Equation" r:id="rId11" imgW="1244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4" y="3570288"/>
                        <a:ext cx="3348037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1808164" y="5018090"/>
          <a:ext cx="3068637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Equation" r:id="rId13" imgW="1206500" imgH="457200" progId="Equation.DSMT4">
                  <p:embed/>
                </p:oleObj>
              </mc:Choice>
              <mc:Fallback>
                <p:oleObj name="Equation" r:id="rId13" imgW="1206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4" y="5018090"/>
                        <a:ext cx="3068637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4876801" y="5257800"/>
          <a:ext cx="16144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Equation" r:id="rId15" imgW="634725" imgH="279279" progId="Equation.DSMT4">
                  <p:embed/>
                </p:oleObj>
              </mc:Choice>
              <mc:Fallback>
                <p:oleObj name="Equation" r:id="rId15" imgW="634725" imgH="27927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5257800"/>
                        <a:ext cx="161448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4724400" y="1981202"/>
          <a:ext cx="327660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Equation" r:id="rId17" imgW="1231900" imgH="457200" progId="Equation.DSMT4">
                  <p:embed/>
                </p:oleObj>
              </mc:Choice>
              <mc:Fallback>
                <p:oleObj name="Equation" r:id="rId17" imgW="1231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981202"/>
                        <a:ext cx="327660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724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4196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可逆矩阵定理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0" y="963665"/>
            <a:ext cx="6436519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48" y="1323976"/>
            <a:ext cx="1464469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79" y="3639373"/>
            <a:ext cx="1785938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64116" y="4288223"/>
            <a:ext cx="148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且</a:t>
            </a:r>
            <a:r>
              <a:rPr lang="zh-CN" altLang="en-US" dirty="0" smtClean="0"/>
              <a:t>是唯一解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7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一个事实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392842" cy="1239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81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可逆线性变换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" y="1793493"/>
            <a:ext cx="9187232" cy="344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6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可逆线性变换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6" y="1330544"/>
            <a:ext cx="8811527" cy="264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6" y="4083268"/>
            <a:ext cx="8849006" cy="198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40" y="3525235"/>
            <a:ext cx="26289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8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分块矩阵</a:t>
            </a:r>
            <a:r>
              <a:rPr lang="en-US" altLang="zh-CN" dirty="0"/>
              <a:t>Partitioned (or block) matrix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矩阵的其他分块</a:t>
            </a:r>
            <a:endParaRPr lang="en-US" altLang="zh-CN" dirty="0" smtClean="0"/>
          </a:p>
          <a:p>
            <a:r>
              <a:rPr lang="zh-CN" altLang="en-US" dirty="0" smtClean="0"/>
              <a:t>简化讨论，显露矩阵计算的本质结构，复习已学章节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886200" y="4191001"/>
          <a:ext cx="22860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Equation" r:id="rId3" imgW="1167893" imgH="482391" progId="Equation.DSMT4">
                  <p:embed/>
                </p:oleObj>
              </mc:Choice>
              <mc:Fallback>
                <p:oleObj name="Equation" r:id="rId3" imgW="1167893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191001"/>
                        <a:ext cx="22860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42950" y="4038601"/>
          <a:ext cx="3086100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Equation" r:id="rId5" imgW="1879600" imgH="762000" progId="Equation.DSMT4">
                  <p:embed/>
                </p:oleObj>
              </mc:Choice>
              <mc:Fallback>
                <p:oleObj name="Equation" r:id="rId5" imgW="1879600" imgH="762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4038601"/>
                        <a:ext cx="3086100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14350" y="2438400"/>
          <a:ext cx="33147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Equation" r:id="rId7" imgW="2019300" imgH="711200" progId="Equation.DSMT4">
                  <p:embed/>
                </p:oleObj>
              </mc:Choice>
              <mc:Fallback>
                <p:oleObj name="Equation" r:id="rId7" imgW="20193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2438400"/>
                        <a:ext cx="33147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69824" y="4382815"/>
            <a:ext cx="1643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分块</a:t>
            </a:r>
            <a:r>
              <a:rPr lang="en-US" altLang="zh-CN" dirty="0" smtClean="0"/>
              <a:t>block</a:t>
            </a:r>
          </a:p>
          <a:p>
            <a:r>
              <a:rPr lang="zh-CN" altLang="en-US" dirty="0" smtClean="0"/>
              <a:t>子矩阵</a:t>
            </a:r>
            <a:r>
              <a:rPr lang="en-US" altLang="zh-CN" dirty="0" err="1" smtClean="0"/>
              <a:t>submatrix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3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分块矩阵的加法与标量乘法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1" y="1323975"/>
            <a:ext cx="8825639" cy="242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628184"/>
              </p:ext>
            </p:extLst>
          </p:nvPr>
        </p:nvGraphicFramePr>
        <p:xfrm>
          <a:off x="376402" y="3752194"/>
          <a:ext cx="3852863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Equation" r:id="rId4" imgW="1968500" imgH="482600" progId="Equation.DSMT4">
                  <p:embed/>
                </p:oleObj>
              </mc:Choice>
              <mc:Fallback>
                <p:oleObj name="Equation" r:id="rId4" imgW="19685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402" y="3752194"/>
                        <a:ext cx="3852863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563212"/>
              </p:ext>
            </p:extLst>
          </p:nvPr>
        </p:nvGraphicFramePr>
        <p:xfrm>
          <a:off x="433552" y="5352393"/>
          <a:ext cx="3429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" name="Equation" r:id="rId6" imgW="1866900" imgH="482600" progId="Equation.DSMT4">
                  <p:embed/>
                </p:oleObj>
              </mc:Choice>
              <mc:Fallback>
                <p:oleObj name="Equation" r:id="rId6" imgW="18669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52" y="5352393"/>
                        <a:ext cx="34290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756067"/>
              </p:ext>
            </p:extLst>
          </p:nvPr>
        </p:nvGraphicFramePr>
        <p:xfrm>
          <a:off x="5129706" y="3883573"/>
          <a:ext cx="2559844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8" name="Equation" r:id="rId8" imgW="1307532" imgH="482391" progId="Equation.DSMT4">
                  <p:embed/>
                </p:oleObj>
              </mc:Choice>
              <mc:Fallback>
                <p:oleObj name="Equation" r:id="rId8" imgW="1307532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706" y="3883573"/>
                        <a:ext cx="2559844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036937"/>
              </p:ext>
            </p:extLst>
          </p:nvPr>
        </p:nvGraphicFramePr>
        <p:xfrm>
          <a:off x="5106057" y="5302470"/>
          <a:ext cx="2982516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9" name="Equation" r:id="rId10" imgW="1524000" imgH="482600" progId="Equation.DSMT4">
                  <p:embed/>
                </p:oleObj>
              </mc:Choice>
              <mc:Fallback>
                <p:oleObj name="Equation" r:id="rId10" imgW="1524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057" y="5302470"/>
                        <a:ext cx="2982516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74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分块矩阵的乘法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86" y="1405266"/>
            <a:ext cx="8702033" cy="136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5" y="3238336"/>
            <a:ext cx="8115335" cy="264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6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分块矩阵的乘法</a:t>
            </a:r>
            <a:r>
              <a:rPr lang="en-US" altLang="zh-CN" dirty="0" smtClean="0"/>
              <a:t>-</a:t>
            </a:r>
            <a:r>
              <a:rPr lang="en-US" altLang="zh-CN" dirty="0">
                <a:solidFill>
                  <a:srgbClr val="FF0066"/>
                </a:solidFill>
              </a:rPr>
              <a:t>Column-Row Expansion</a:t>
            </a:r>
            <a:r>
              <a:rPr lang="en-US" altLang="zh-CN" dirty="0"/>
              <a:t> of </a:t>
            </a:r>
            <a:r>
              <a:rPr lang="en-US" altLang="zh-CN" i="1" dirty="0" smtClean="0"/>
              <a:t>AB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77" y="1297042"/>
            <a:ext cx="8582303" cy="425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00655" y="2175639"/>
            <a:ext cx="532087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/>
              <a:t>列</a:t>
            </a:r>
            <a:r>
              <a:rPr lang="zh-CN" altLang="en-US" sz="2400" dirty="0" smtClean="0"/>
              <a:t>行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331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" y="857250"/>
            <a:ext cx="9110937" cy="566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995936" y="4149080"/>
            <a:ext cx="50405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9575" y="4509120"/>
            <a:ext cx="23421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1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分块矩阵的逆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9" y="1364703"/>
            <a:ext cx="8652038" cy="232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3" y="3689131"/>
            <a:ext cx="429339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11" y="4755931"/>
            <a:ext cx="2038679" cy="166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166" y="3768252"/>
            <a:ext cx="4703420" cy="302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24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6EF3969-0545-4F7C-A81E-5037C2D3FD83}" type="slidenum">
              <a:rPr lang="en-US" altLang="zh-CN"/>
              <a:pPr eaLnBrk="1" hangingPunct="1"/>
              <a:t>81</a:t>
            </a:fld>
            <a:endParaRPr lang="en-US" altLang="zh-CN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Inverse of Partitioned </a:t>
            </a:r>
            <a:r>
              <a:rPr lang="en-US" altLang="zh-CN" dirty="0" smtClean="0">
                <a:solidFill>
                  <a:srgbClr val="0000FF"/>
                </a:solidFill>
              </a:rPr>
              <a:t>Matrices</a:t>
            </a:r>
            <a:endParaRPr lang="zh-CN" altLang="zh-CN" dirty="0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latin typeface="Times New Roman" pitchFamily="18" charset="0"/>
              </a:rPr>
              <a:t>A matrix of the form        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itchFamily="18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itchFamily="18" charset="0"/>
              </a:rPr>
              <a:t>	is said to be </a:t>
            </a:r>
            <a:r>
              <a:rPr lang="en-US" altLang="zh-CN" b="1" i="1" dirty="0" smtClean="0">
                <a:solidFill>
                  <a:srgbClr val="FF0066"/>
                </a:solidFill>
                <a:latin typeface="Times New Roman" pitchFamily="18" charset="0"/>
              </a:rPr>
              <a:t>block upper triangular</a:t>
            </a:r>
            <a:r>
              <a:rPr lang="en-US" altLang="zh-CN" dirty="0" smtClean="0">
                <a:latin typeface="Times New Roman" pitchFamily="18" charset="0"/>
              </a:rPr>
              <a:t>.</a:t>
            </a:r>
            <a:r>
              <a:rPr lang="zh-CN" altLang="en-US" dirty="0" smtClean="0">
                <a:latin typeface="Times New Roman" pitchFamily="18" charset="0"/>
              </a:rPr>
              <a:t>上三角块</a:t>
            </a:r>
          </a:p>
          <a:p>
            <a:pPr eaLnBrk="1" hangingPunct="1">
              <a:buFontTx/>
              <a:buNone/>
            </a:pPr>
            <a:r>
              <a:rPr lang="zh-CN" altLang="en-US" dirty="0" smtClean="0">
                <a:latin typeface="Times New Roman" pitchFamily="18" charset="0"/>
              </a:rPr>
              <a:t>	</a:t>
            </a:r>
            <a:r>
              <a:rPr lang="en-US" altLang="zh-CN" dirty="0" smtClean="0">
                <a:latin typeface="Times New Roman" pitchFamily="18" charset="0"/>
              </a:rPr>
              <a:t>Assume that </a:t>
            </a:r>
            <a:r>
              <a:rPr lang="en-US" altLang="zh-CN" i="1" dirty="0" smtClean="0">
                <a:latin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</a:rPr>
              <a:t>11</a:t>
            </a:r>
            <a:r>
              <a:rPr lang="en-US" altLang="zh-CN" dirty="0" smtClean="0">
                <a:latin typeface="Times New Roman" pitchFamily="18" charset="0"/>
              </a:rPr>
              <a:t> is </a:t>
            </a:r>
            <a:r>
              <a:rPr lang="en-US" altLang="zh-CN" i="1" dirty="0" err="1" smtClean="0">
                <a:latin typeface="Times New Roman" pitchFamily="18" charset="0"/>
              </a:rPr>
              <a:t>p</a:t>
            </a:r>
            <a:r>
              <a:rPr lang="en-US" altLang="zh-CN" dirty="0" err="1" smtClean="0">
                <a:latin typeface="Times New Roman" pitchFamily="18" charset="0"/>
              </a:rPr>
              <a:t>×</a:t>
            </a:r>
            <a:r>
              <a:rPr lang="en-US" altLang="zh-CN" i="1" dirty="0" err="1" smtClean="0">
                <a:latin typeface="Times New Roman" pitchFamily="18" charset="0"/>
              </a:rPr>
              <a:t>p</a:t>
            </a:r>
            <a:r>
              <a:rPr lang="en-US" altLang="zh-CN" dirty="0" smtClean="0">
                <a:latin typeface="Times New Roman" pitchFamily="18" charset="0"/>
              </a:rPr>
              <a:t>, </a:t>
            </a:r>
            <a:r>
              <a:rPr lang="en-US" altLang="zh-CN" i="1" dirty="0" smtClean="0">
                <a:latin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</a:rPr>
              <a:t>22</a:t>
            </a:r>
            <a:r>
              <a:rPr lang="en-US" altLang="zh-CN" dirty="0" smtClean="0">
                <a:latin typeface="Times New Roman" pitchFamily="18" charset="0"/>
              </a:rPr>
              <a:t> is </a:t>
            </a:r>
            <a:r>
              <a:rPr lang="en-US" altLang="zh-CN" i="1" dirty="0" err="1" smtClean="0">
                <a:latin typeface="Times New Roman" pitchFamily="18" charset="0"/>
              </a:rPr>
              <a:t>q</a:t>
            </a:r>
            <a:r>
              <a:rPr lang="en-US" altLang="zh-CN" dirty="0" err="1" smtClean="0">
                <a:latin typeface="Times New Roman" pitchFamily="18" charset="0"/>
              </a:rPr>
              <a:t>×</a:t>
            </a:r>
            <a:r>
              <a:rPr lang="en-US" altLang="zh-CN" i="1" dirty="0" err="1" smtClean="0">
                <a:latin typeface="Times New Roman" pitchFamily="18" charset="0"/>
              </a:rPr>
              <a:t>q</a:t>
            </a:r>
            <a:r>
              <a:rPr lang="en-US" altLang="zh-CN" dirty="0" smtClean="0">
                <a:latin typeface="Times New Roman" pitchFamily="18" charset="0"/>
              </a:rPr>
              <a:t>, and </a:t>
            </a:r>
            <a:r>
              <a:rPr lang="en-US" altLang="zh-CN" i="1" dirty="0" smtClean="0">
                <a:solidFill>
                  <a:srgbClr val="FF0066"/>
                </a:solidFill>
                <a:latin typeface="Times New Roman" pitchFamily="18" charset="0"/>
              </a:rPr>
              <a:t>A</a:t>
            </a:r>
            <a:r>
              <a:rPr lang="en-US" altLang="zh-CN" dirty="0" smtClean="0">
                <a:solidFill>
                  <a:srgbClr val="FF0066"/>
                </a:solidFill>
                <a:latin typeface="Times New Roman" pitchFamily="18" charset="0"/>
              </a:rPr>
              <a:t> is invertible</a:t>
            </a:r>
            <a:r>
              <a:rPr lang="en-US" altLang="zh-CN" dirty="0" smtClean="0">
                <a:latin typeface="Times New Roman" pitchFamily="18" charset="0"/>
              </a:rPr>
              <a:t>, then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itchFamily="18" charset="0"/>
              </a:rPr>
              <a:t>	 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3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593416"/>
              </p:ext>
            </p:extLst>
          </p:nvPr>
        </p:nvGraphicFramePr>
        <p:xfrm>
          <a:off x="3923928" y="1196752"/>
          <a:ext cx="22860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Equation" r:id="rId3" imgW="965200" imgH="482600" progId="Equation.DSMT4">
                  <p:embed/>
                </p:oleObj>
              </mc:Choice>
              <mc:Fallback>
                <p:oleObj name="Equation" r:id="rId3" imgW="9652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196752"/>
                        <a:ext cx="2286000" cy="115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58975"/>
              </p:ext>
            </p:extLst>
          </p:nvPr>
        </p:nvGraphicFramePr>
        <p:xfrm>
          <a:off x="1932590" y="3736430"/>
          <a:ext cx="40386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Equation" r:id="rId5" imgW="1574800" imgH="482600" progId="Equation.DSMT4">
                  <p:embed/>
                </p:oleObj>
              </mc:Choice>
              <mc:Fallback>
                <p:oleObj name="Equation" r:id="rId5" imgW="1574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590" y="3736430"/>
                        <a:ext cx="40386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67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分块对角矩阵</a:t>
            </a:r>
            <a:r>
              <a:rPr lang="en-US" altLang="zh-CN" b="1" dirty="0">
                <a:solidFill>
                  <a:srgbClr val="FF0066"/>
                </a:solidFill>
              </a:rPr>
              <a:t>block diagonal matrix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9" y="1417747"/>
            <a:ext cx="8523299" cy="239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626978"/>
              </p:ext>
            </p:extLst>
          </p:nvPr>
        </p:nvGraphicFramePr>
        <p:xfrm>
          <a:off x="986212" y="3720629"/>
          <a:ext cx="1736165" cy="139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Equation" r:id="rId4" imgW="1574800" imgH="939800" progId="Equation.DSMT4">
                  <p:embed/>
                </p:oleObj>
              </mc:Choice>
              <mc:Fallback>
                <p:oleObj name="Equation" r:id="rId4" imgW="15748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212" y="3720629"/>
                        <a:ext cx="1736165" cy="1395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785688"/>
              </p:ext>
            </p:extLst>
          </p:nvPr>
        </p:nvGraphicFramePr>
        <p:xfrm>
          <a:off x="3384023" y="3796829"/>
          <a:ext cx="1904150" cy="139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Equation" r:id="rId6" imgW="1727200" imgH="939800" progId="Equation.DSMT4">
                  <p:embed/>
                </p:oleObj>
              </mc:Choice>
              <mc:Fallback>
                <p:oleObj name="Equation" r:id="rId6" imgW="17272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023" y="3796829"/>
                        <a:ext cx="1904150" cy="1395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203743"/>
              </p:ext>
            </p:extLst>
          </p:nvPr>
        </p:nvGraphicFramePr>
        <p:xfrm>
          <a:off x="936077" y="5260427"/>
          <a:ext cx="4526675" cy="1450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9" name="Equation" r:id="rId8" imgW="3949700" imgH="939800" progId="Equation.DSMT4">
                  <p:embed/>
                </p:oleObj>
              </mc:Choice>
              <mc:Fallback>
                <p:oleObj name="Equation" r:id="rId8" imgW="39497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077" y="5260427"/>
                        <a:ext cx="4526675" cy="14509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5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2" y="1340769"/>
            <a:ext cx="6552418" cy="405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第三章 行列式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9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余因子展开式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320990"/>
            <a:ext cx="9010107" cy="391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20" y="4957279"/>
            <a:ext cx="2128838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8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余因子展开式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16" y="1242530"/>
            <a:ext cx="8596610" cy="411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3115160" y="2944679"/>
            <a:ext cx="1313481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613542" y="2944679"/>
            <a:ext cx="371960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31131" y="4437112"/>
            <a:ext cx="5928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85" y="5362414"/>
            <a:ext cx="7608094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5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三角阵的行列式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73377"/>
            <a:ext cx="8662275" cy="149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664591"/>
              </p:ext>
            </p:extLst>
          </p:nvPr>
        </p:nvGraphicFramePr>
        <p:xfrm>
          <a:off x="1662194" y="3624022"/>
          <a:ext cx="4144566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Equation" r:id="rId4" imgW="2349500" imgH="914400" progId="Equation.DSMT4">
                  <p:embed/>
                </p:oleObj>
              </mc:Choice>
              <mc:Fallback>
                <p:oleObj name="Equation" r:id="rId4" imgW="23495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94" y="3624022"/>
                        <a:ext cx="4144566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5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行变换定理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8071"/>
            <a:ext cx="9144000" cy="324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79" y="4715359"/>
            <a:ext cx="5679281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88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行列式的计算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2" y="1325912"/>
            <a:ext cx="7989359" cy="400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35" y="5331416"/>
            <a:ext cx="7322344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492" y="2035629"/>
            <a:ext cx="1595509" cy="25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行列式的计算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方阵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的行或列线性相关则</a:t>
            </a:r>
            <a:r>
              <a:rPr lang="en-US" altLang="zh-CN" dirty="0" err="1" smtClean="0"/>
              <a:t>det</a:t>
            </a:r>
            <a:r>
              <a:rPr lang="en-US" altLang="zh-CN" dirty="0" smtClean="0"/>
              <a:t> A=0</a:t>
            </a:r>
          </a:p>
          <a:p>
            <a:r>
              <a:rPr lang="zh-CN" altLang="en-US" dirty="0" smtClean="0"/>
              <a:t>方阵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的两行或两列相同，或者有零行或零列，则</a:t>
            </a:r>
            <a:r>
              <a:rPr lang="en-US" altLang="zh-CN" dirty="0" err="1"/>
              <a:t>det</a:t>
            </a:r>
            <a:r>
              <a:rPr lang="en-US" altLang="zh-CN" dirty="0"/>
              <a:t> A=0</a:t>
            </a:r>
          </a:p>
          <a:p>
            <a:endParaRPr lang="en-US" altLang="zh-CN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8" y="1378219"/>
            <a:ext cx="8623208" cy="165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824292"/>
              </p:ext>
            </p:extLst>
          </p:nvPr>
        </p:nvGraphicFramePr>
        <p:xfrm>
          <a:off x="644978" y="4861719"/>
          <a:ext cx="5217179" cy="1796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Equation" r:id="rId4" imgW="2616200" imgH="914400" progId="Equation.DSMT4">
                  <p:embed/>
                </p:oleObj>
              </mc:Choice>
              <mc:Fallback>
                <p:oleObj name="Equation" r:id="rId4" imgW="26162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978" y="4861719"/>
                        <a:ext cx="5217179" cy="1796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70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简化阶梯型矩阵的唯一性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661832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862263"/>
            <a:ext cx="8833530" cy="115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18" y="4049602"/>
            <a:ext cx="8818250" cy="2690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88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列变换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证明：数学归纳法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3" y="1340769"/>
            <a:ext cx="4315757" cy="4662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2" y="2014537"/>
            <a:ext cx="6928157" cy="1218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52" y="4395107"/>
            <a:ext cx="5672138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行列式与矩阵乘积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Proof: </a:t>
            </a:r>
          </a:p>
          <a:p>
            <a:pPr>
              <a:buNone/>
            </a:pPr>
            <a:r>
              <a:rPr lang="en-US" altLang="zh-CN" dirty="0"/>
              <a:t>	1) if </a:t>
            </a:r>
            <a:r>
              <a:rPr lang="en-US" altLang="zh-CN" i="1" dirty="0"/>
              <a:t>A</a:t>
            </a:r>
            <a:r>
              <a:rPr lang="en-US" altLang="zh-CN" dirty="0"/>
              <a:t> is not invertible, then so is not </a:t>
            </a:r>
            <a:r>
              <a:rPr lang="en-US" altLang="zh-CN" i="1" dirty="0"/>
              <a:t>AB</a:t>
            </a:r>
            <a:r>
              <a:rPr lang="en-US" altLang="zh-CN" dirty="0"/>
              <a:t>, …</a:t>
            </a:r>
          </a:p>
          <a:p>
            <a:pPr>
              <a:buNone/>
            </a:pPr>
            <a:r>
              <a:rPr lang="en-US" altLang="zh-CN" dirty="0"/>
              <a:t>	2) if </a:t>
            </a:r>
            <a:r>
              <a:rPr lang="en-US" altLang="zh-CN" i="1" dirty="0"/>
              <a:t>A</a:t>
            </a:r>
            <a:r>
              <a:rPr lang="en-US" altLang="zh-CN" dirty="0"/>
              <a:t> is invertible, then </a:t>
            </a:r>
            <a:r>
              <a:rPr lang="en-US" altLang="zh-CN" dirty="0" smtClean="0"/>
              <a:t>A=</a:t>
            </a:r>
            <a:r>
              <a:rPr lang="en-US" altLang="zh-CN" i="1" dirty="0" err="1" smtClean="0"/>
              <a:t>E</a:t>
            </a:r>
            <a:r>
              <a:rPr lang="en-US" altLang="zh-CN" i="1" baseline="-25000" dirty="0" err="1" smtClean="0"/>
              <a:t>p</a:t>
            </a:r>
            <a:r>
              <a:rPr lang="en-US" altLang="zh-CN" i="1" dirty="0" smtClean="0"/>
              <a:t>…E</a:t>
            </a:r>
            <a:r>
              <a:rPr lang="en-US" altLang="zh-CN" baseline="-25000" dirty="0" smtClean="0"/>
              <a:t>1</a:t>
            </a:r>
            <a:r>
              <a:rPr lang="en-US" altLang="zh-CN" i="1" dirty="0" smtClean="0"/>
              <a:t>I</a:t>
            </a:r>
            <a:r>
              <a:rPr lang="en-US" altLang="zh-CN" i="1" baseline="-25000" dirty="0" smtClean="0"/>
              <a:t>n</a:t>
            </a:r>
            <a:r>
              <a:rPr lang="en-US" altLang="zh-CN" baseline="-25000" dirty="0" smtClean="0"/>
              <a:t>, </a:t>
            </a:r>
            <a:endParaRPr lang="en-US" altLang="zh-CN" baseline="-25000" dirty="0"/>
          </a:p>
          <a:p>
            <a:pPr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det</a:t>
            </a:r>
            <a:r>
              <a:rPr lang="en-US" altLang="zh-CN" dirty="0"/>
              <a:t>(</a:t>
            </a:r>
            <a:r>
              <a:rPr lang="en-US" altLang="zh-CN" i="1" dirty="0"/>
              <a:t>AB</a:t>
            </a:r>
            <a:r>
              <a:rPr lang="en-US" altLang="zh-CN" dirty="0"/>
              <a:t>) = </a:t>
            </a:r>
            <a:r>
              <a:rPr lang="en-US" altLang="zh-CN" dirty="0" err="1"/>
              <a:t>det</a:t>
            </a:r>
            <a:r>
              <a:rPr lang="en-US" altLang="zh-CN" dirty="0"/>
              <a:t> (</a:t>
            </a:r>
            <a:r>
              <a:rPr lang="en-US" altLang="zh-CN" i="1" dirty="0" err="1"/>
              <a:t>E</a:t>
            </a:r>
            <a:r>
              <a:rPr lang="en-US" altLang="zh-CN" i="1" baseline="-25000" dirty="0" err="1"/>
              <a:t>p</a:t>
            </a:r>
            <a:r>
              <a:rPr lang="en-US" altLang="zh-CN" i="1" dirty="0"/>
              <a:t>…E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r>
              <a:rPr lang="en-US" altLang="zh-CN" i="1" dirty="0"/>
              <a:t>B</a:t>
            </a:r>
          </a:p>
          <a:p>
            <a:pPr>
              <a:buNone/>
            </a:pPr>
            <a:r>
              <a:rPr lang="en-US" altLang="zh-CN" i="1" dirty="0"/>
              <a:t>	=</a:t>
            </a:r>
            <a:r>
              <a:rPr lang="en-US" altLang="zh-CN" dirty="0" err="1"/>
              <a:t>det</a:t>
            </a:r>
            <a:r>
              <a:rPr lang="en-US" altLang="zh-CN" dirty="0"/>
              <a:t> </a:t>
            </a:r>
            <a:r>
              <a:rPr lang="en-US" altLang="zh-CN" i="1" dirty="0" err="1"/>
              <a:t>E</a:t>
            </a:r>
            <a:r>
              <a:rPr lang="en-US" altLang="zh-CN" i="1" baseline="-25000" dirty="0" err="1"/>
              <a:t>p</a:t>
            </a:r>
            <a:r>
              <a:rPr lang="en-US" altLang="zh-CN" dirty="0"/>
              <a:t>(</a:t>
            </a:r>
            <a:r>
              <a:rPr lang="en-US" altLang="zh-CN" i="1" dirty="0"/>
              <a:t>E</a:t>
            </a:r>
            <a:r>
              <a:rPr lang="en-US" altLang="zh-CN" i="1" baseline="-25000" dirty="0"/>
              <a:t>p-1</a:t>
            </a:r>
            <a:r>
              <a:rPr lang="en-US" altLang="zh-CN" dirty="0"/>
              <a:t> </a:t>
            </a:r>
            <a:r>
              <a:rPr lang="en-US" altLang="zh-CN" i="1" dirty="0"/>
              <a:t>…E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r>
              <a:rPr lang="en-US" altLang="zh-CN" i="1" dirty="0"/>
              <a:t>B = </a:t>
            </a:r>
            <a:r>
              <a:rPr lang="en-US" altLang="zh-CN" dirty="0" err="1"/>
              <a:t>det</a:t>
            </a:r>
            <a:r>
              <a:rPr lang="en-US" altLang="zh-CN" dirty="0"/>
              <a:t> </a:t>
            </a:r>
            <a:r>
              <a:rPr lang="en-US" altLang="zh-CN" i="1" dirty="0" err="1"/>
              <a:t>E</a:t>
            </a:r>
            <a:r>
              <a:rPr lang="en-US" altLang="zh-CN" i="1" baseline="-25000" dirty="0" err="1"/>
              <a:t>p</a:t>
            </a:r>
            <a:r>
              <a:rPr lang="en-US" altLang="zh-CN" i="1" dirty="0" err="1">
                <a:cs typeface="Times New Roman" pitchFamily="18" charset="0"/>
              </a:rPr>
              <a:t>•</a:t>
            </a:r>
            <a:r>
              <a:rPr lang="en-US" altLang="zh-CN" dirty="0" err="1"/>
              <a:t>det</a:t>
            </a:r>
            <a:r>
              <a:rPr lang="en-US" altLang="zh-CN" dirty="0"/>
              <a:t>(</a:t>
            </a:r>
            <a:r>
              <a:rPr lang="en-US" altLang="zh-CN" i="1" dirty="0"/>
              <a:t>E</a:t>
            </a:r>
            <a:r>
              <a:rPr lang="en-US" altLang="zh-CN" i="1" baseline="-25000" dirty="0"/>
              <a:t>p-1</a:t>
            </a:r>
            <a:r>
              <a:rPr lang="en-US" altLang="zh-CN" dirty="0"/>
              <a:t> </a:t>
            </a:r>
            <a:r>
              <a:rPr lang="en-US" altLang="zh-CN" i="1" dirty="0"/>
              <a:t>…E</a:t>
            </a:r>
            <a:r>
              <a:rPr lang="en-US" altLang="zh-CN" baseline="-25000" dirty="0"/>
              <a:t>1</a:t>
            </a:r>
            <a:r>
              <a:rPr lang="en-US" altLang="zh-CN" dirty="0"/>
              <a:t>) </a:t>
            </a:r>
            <a:r>
              <a:rPr lang="en-US" altLang="zh-CN" i="1" dirty="0"/>
              <a:t>B </a:t>
            </a:r>
            <a:r>
              <a:rPr lang="en-US" altLang="zh-CN" dirty="0"/>
              <a:t>=…</a:t>
            </a:r>
          </a:p>
          <a:p>
            <a:pPr>
              <a:buNone/>
            </a:pPr>
            <a:r>
              <a:rPr lang="en-US" altLang="zh-CN" dirty="0"/>
              <a:t>	=</a:t>
            </a:r>
            <a:r>
              <a:rPr lang="en-US" altLang="zh-CN" dirty="0" err="1"/>
              <a:t>det</a:t>
            </a:r>
            <a:r>
              <a:rPr lang="en-US" altLang="zh-CN" dirty="0"/>
              <a:t> </a:t>
            </a:r>
            <a:r>
              <a:rPr lang="en-US" altLang="zh-CN" i="1" dirty="0"/>
              <a:t>E</a:t>
            </a:r>
            <a:r>
              <a:rPr lang="en-US" altLang="zh-CN" i="1" baseline="-25000" dirty="0"/>
              <a:t>p</a:t>
            </a:r>
            <a:r>
              <a:rPr lang="en-US" altLang="zh-CN" i="1" dirty="0">
                <a:cs typeface="Times New Roman" pitchFamily="18" charset="0"/>
              </a:rPr>
              <a:t>•</a:t>
            </a:r>
            <a:r>
              <a:rPr lang="en-US" altLang="zh-CN" dirty="0"/>
              <a:t>det</a:t>
            </a:r>
            <a:r>
              <a:rPr lang="en-US" altLang="zh-CN" i="1" dirty="0"/>
              <a:t>E</a:t>
            </a:r>
            <a:r>
              <a:rPr lang="en-US" altLang="zh-CN" i="1" baseline="-25000" dirty="0"/>
              <a:t>p-1</a:t>
            </a:r>
            <a:r>
              <a:rPr lang="en-US" altLang="zh-CN" i="1" dirty="0">
                <a:cs typeface="Times New Roman" pitchFamily="18" charset="0"/>
              </a:rPr>
              <a:t>•</a:t>
            </a:r>
            <a:r>
              <a:rPr lang="en-US" altLang="zh-CN" dirty="0"/>
              <a:t> </a:t>
            </a:r>
            <a:r>
              <a:rPr lang="en-US" altLang="zh-CN" i="1" dirty="0"/>
              <a:t>…</a:t>
            </a:r>
            <a:r>
              <a:rPr lang="en-US" altLang="zh-CN" i="1" dirty="0">
                <a:cs typeface="Times New Roman" pitchFamily="18" charset="0"/>
              </a:rPr>
              <a:t>•</a:t>
            </a:r>
            <a:r>
              <a:rPr lang="en-US" altLang="zh-CN" dirty="0"/>
              <a:t>det</a:t>
            </a:r>
            <a:r>
              <a:rPr lang="en-US" altLang="zh-CN" i="1" dirty="0"/>
              <a:t>E</a:t>
            </a:r>
            <a:r>
              <a:rPr lang="en-US" altLang="zh-CN" baseline="-25000" dirty="0"/>
              <a:t>1</a:t>
            </a:r>
            <a:r>
              <a:rPr lang="en-US" altLang="zh-CN" i="1" dirty="0">
                <a:cs typeface="Times New Roman" pitchFamily="18" charset="0"/>
              </a:rPr>
              <a:t>•</a:t>
            </a:r>
            <a:r>
              <a:rPr lang="en-US" altLang="zh-CN" dirty="0"/>
              <a:t>det</a:t>
            </a:r>
            <a:r>
              <a:rPr lang="en-US" altLang="zh-CN" i="1" dirty="0"/>
              <a:t>B</a:t>
            </a:r>
          </a:p>
          <a:p>
            <a:pPr>
              <a:buNone/>
            </a:pPr>
            <a:r>
              <a:rPr lang="en-US" altLang="zh-CN" i="1" dirty="0"/>
              <a:t>	= </a:t>
            </a:r>
            <a:r>
              <a:rPr lang="en-US" altLang="zh-CN" dirty="0" err="1"/>
              <a:t>det</a:t>
            </a:r>
            <a:r>
              <a:rPr lang="en-US" altLang="zh-CN" dirty="0"/>
              <a:t> (</a:t>
            </a:r>
            <a:r>
              <a:rPr lang="en-US" altLang="zh-CN" i="1" dirty="0" err="1"/>
              <a:t>E</a:t>
            </a:r>
            <a:r>
              <a:rPr lang="en-US" altLang="zh-CN" i="1" baseline="-25000" dirty="0" err="1"/>
              <a:t>p</a:t>
            </a:r>
            <a:r>
              <a:rPr lang="en-US" altLang="zh-CN" i="1" dirty="0"/>
              <a:t>…E</a:t>
            </a:r>
            <a:r>
              <a:rPr lang="en-US" altLang="zh-CN" baseline="-25000" dirty="0"/>
              <a:t>1</a:t>
            </a:r>
            <a:r>
              <a:rPr lang="en-US" altLang="zh-CN" dirty="0"/>
              <a:t>) </a:t>
            </a:r>
            <a:r>
              <a:rPr lang="en-US" altLang="zh-CN" i="1" dirty="0">
                <a:cs typeface="Times New Roman" pitchFamily="18" charset="0"/>
              </a:rPr>
              <a:t>•</a:t>
            </a:r>
            <a:r>
              <a:rPr lang="en-US" altLang="zh-CN" dirty="0" err="1"/>
              <a:t>det</a:t>
            </a:r>
            <a:r>
              <a:rPr lang="en-US" altLang="zh-CN" i="1" dirty="0" err="1"/>
              <a:t>B</a:t>
            </a:r>
            <a:r>
              <a:rPr lang="en-US" altLang="zh-CN" dirty="0"/>
              <a:t>	=     </a:t>
            </a:r>
            <a:r>
              <a:rPr lang="en-US" altLang="zh-CN" dirty="0" err="1"/>
              <a:t>det</a:t>
            </a:r>
            <a:r>
              <a:rPr lang="en-US" altLang="zh-CN" i="1" dirty="0" err="1"/>
              <a:t>A</a:t>
            </a:r>
            <a:r>
              <a:rPr lang="en-US" altLang="zh-CN" i="1" dirty="0" err="1">
                <a:cs typeface="Times New Roman" pitchFamily="18" charset="0"/>
              </a:rPr>
              <a:t>•</a:t>
            </a:r>
            <a:r>
              <a:rPr lang="en-US" altLang="zh-CN" dirty="0" err="1"/>
              <a:t>det</a:t>
            </a:r>
            <a:r>
              <a:rPr lang="en-US" altLang="zh-CN" i="1" dirty="0" err="1"/>
              <a:t>B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340768"/>
            <a:ext cx="7212893" cy="1406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105522"/>
            <a:ext cx="5743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0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克拉默法则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用于研究方程的解由于</a:t>
            </a:r>
            <a:r>
              <a:rPr lang="en-US" altLang="zh-CN" i="1" dirty="0" smtClean="0"/>
              <a:t>b</a:t>
            </a:r>
            <a:r>
              <a:rPr lang="zh-CN" altLang="en-US" dirty="0" smtClean="0"/>
              <a:t>中数值的变化而受到的影响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67" y="1883210"/>
            <a:ext cx="7227950" cy="29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逆矩阵公式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008144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438352"/>
              </p:ext>
            </p:extLst>
          </p:nvPr>
        </p:nvGraphicFramePr>
        <p:xfrm>
          <a:off x="414338" y="3230563"/>
          <a:ext cx="440055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1" name="Equation" r:id="rId4" imgW="1955520" imgH="939600" progId="Equation.DSMT4">
                  <p:embed/>
                </p:oleObj>
              </mc:Choice>
              <mc:Fallback>
                <p:oleObj name="Equation" r:id="rId4" imgW="1955520" imgH="939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3230563"/>
                        <a:ext cx="4400550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48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行列式的几何解释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340768"/>
            <a:ext cx="6115715" cy="5112568"/>
          </a:xfrm>
        </p:spPr>
        <p:txBody>
          <a:bodyPr/>
          <a:lstStyle/>
          <a:p>
            <a:r>
              <a:rPr lang="zh-CN" altLang="en-US" dirty="0" smtClean="0"/>
              <a:t>用行列式表示面积或体积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对角矩阵</a:t>
            </a:r>
            <a:endParaRPr lang="en-US" altLang="zh-CN" dirty="0" smtClean="0"/>
          </a:p>
          <a:p>
            <a:r>
              <a:rPr lang="zh-CN" altLang="en-US" dirty="0"/>
              <a:t>一般</a:t>
            </a:r>
            <a:r>
              <a:rPr lang="zh-CN" altLang="en-US" dirty="0" smtClean="0"/>
              <a:t>矩阵可通过行倍加变换或行交换变为对角矩阵，且相应行列式的绝对值不变</a:t>
            </a:r>
            <a:endParaRPr lang="zh-CN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9" y="1871246"/>
            <a:ext cx="8494601" cy="265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44" y="4191000"/>
            <a:ext cx="1821656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3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216784"/>
            <a:ext cx="8496944" cy="5112568"/>
          </a:xfrm>
        </p:spPr>
        <p:txBody>
          <a:bodyPr/>
          <a:lstStyle/>
          <a:p>
            <a:r>
              <a:rPr lang="zh-CN" altLang="en-US" dirty="0" smtClean="0"/>
              <a:t>用行列式刻画线性变换对面积和体积的影响</a:t>
            </a:r>
            <a:endParaRPr lang="zh-CN" alt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8" y="1701658"/>
            <a:ext cx="8159858" cy="51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7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095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第四章 向量空间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04"/>
          <a:stretch/>
        </p:blipFill>
        <p:spPr bwMode="auto">
          <a:xfrm>
            <a:off x="441541" y="1331394"/>
            <a:ext cx="6434716" cy="508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54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354519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96922"/>
            <a:ext cx="8327399" cy="794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3991490"/>
            <a:ext cx="8376119" cy="34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0" y="4343399"/>
            <a:ext cx="8362661" cy="772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2" y="5115696"/>
            <a:ext cx="8383014" cy="124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19"/>
            <a:ext cx="8396434" cy="47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5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352550"/>
            <a:ext cx="8597797" cy="171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3429000"/>
            <a:ext cx="842105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45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620688"/>
            <a:ext cx="8482119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941168"/>
            <a:ext cx="8318405" cy="1207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78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noFill/>
        <a:ln/>
      </a:spPr>
      <a:bodyPr rtlCol="0" anchor="ctr"/>
      <a:lstStyle>
        <a:defPPr algn="ctr">
          <a:defRPr/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C00000"/>
          </a:solidFill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2261</Words>
  <Application>Microsoft Office PowerPoint</Application>
  <PresentationFormat>全屏显示(4:3)</PresentationFormat>
  <Paragraphs>603</Paragraphs>
  <Slides>185</Slides>
  <Notes>14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187" baseType="lpstr">
      <vt:lpstr>都市</vt:lpstr>
      <vt:lpstr>Equation</vt:lpstr>
      <vt:lpstr>线性代数 复习大纲</vt:lpstr>
      <vt:lpstr>平时成绩 </vt:lpstr>
      <vt:lpstr>PowerPoint 演示文稿</vt:lpstr>
      <vt:lpstr>考试题型</vt:lpstr>
      <vt:lpstr>第一章 线性代数中的线性方程组</vt:lpstr>
      <vt:lpstr>矩阵行初等变换（ Elementary Row Operations ）</vt:lpstr>
      <vt:lpstr>阶梯型矩阵 echelon form of matrix</vt:lpstr>
      <vt:lpstr>PowerPoint 演示文稿</vt:lpstr>
      <vt:lpstr>简化阶梯型矩阵的唯一性</vt:lpstr>
      <vt:lpstr>主元位置（pivot position ）</vt:lpstr>
      <vt:lpstr>行化简算法</vt:lpstr>
      <vt:lpstr>PowerPoint 演示文稿</vt:lpstr>
      <vt:lpstr>线性方程组的解</vt:lpstr>
      <vt:lpstr>解集的参数表示</vt:lpstr>
      <vt:lpstr>解的存在性与唯一性问题</vt:lpstr>
      <vt:lpstr>解的存在与唯一性定理</vt:lpstr>
      <vt:lpstr>PowerPoint 演示文稿</vt:lpstr>
      <vt:lpstr>PowerPoint 演示文稿</vt:lpstr>
      <vt:lpstr>向量加法与标量乘法</vt:lpstr>
      <vt:lpstr>向量的几何表示</vt:lpstr>
      <vt:lpstr>向量加法的几何意义</vt:lpstr>
      <vt:lpstr>向量的标量乘的几何意义</vt:lpstr>
      <vt:lpstr>       中的向量</vt:lpstr>
      <vt:lpstr>      中向量运算的代数性质</vt:lpstr>
      <vt:lpstr>线性组合</vt:lpstr>
      <vt:lpstr>线性组合</vt:lpstr>
      <vt:lpstr>线性组合</vt:lpstr>
      <vt:lpstr>几何意义</vt:lpstr>
      <vt:lpstr>Ax定义</vt:lpstr>
      <vt:lpstr>矩阵方程</vt:lpstr>
      <vt:lpstr>矩阵方程解的存在性</vt:lpstr>
      <vt:lpstr>Ax的计算</vt:lpstr>
      <vt:lpstr>单位矩阵</vt:lpstr>
      <vt:lpstr>矩阵-向量积Ax的性质</vt:lpstr>
      <vt:lpstr>齐次线性方程组</vt:lpstr>
      <vt:lpstr>齐次方程Ax = 0的解</vt:lpstr>
      <vt:lpstr>参数向量形式Parametric Vector Form</vt:lpstr>
      <vt:lpstr>非齐次线性方程组的解</vt:lpstr>
      <vt:lpstr>非齐次线性方程组的解集的几何意义</vt:lpstr>
      <vt:lpstr>解集的几何意义</vt:lpstr>
      <vt:lpstr>相容方程组的解集表示成参数向量</vt:lpstr>
      <vt:lpstr>线性无关</vt:lpstr>
      <vt:lpstr>矩阵各列的线性无关</vt:lpstr>
      <vt:lpstr>一个或两个向量的集合</vt:lpstr>
      <vt:lpstr>一个或两个向量的集合 </vt:lpstr>
      <vt:lpstr>两个或更多个向量的集合</vt:lpstr>
      <vt:lpstr>两个或更多个向量的集合线性相关的条件</vt:lpstr>
      <vt:lpstr>两个或更多个向量的集合线性相关的条件</vt:lpstr>
      <vt:lpstr>第二章 矩阵代数Matrix Algebra </vt:lpstr>
      <vt:lpstr>符号说明</vt:lpstr>
      <vt:lpstr>矩阵和sums、标量乘法 scalar multiples</vt:lpstr>
      <vt:lpstr>矩阵和sums、标量乘法 scalar multiples</vt:lpstr>
      <vt:lpstr>矩阵乘法Matrix Multiplication</vt:lpstr>
      <vt:lpstr>矩阵乘法Matrix Multiplication</vt:lpstr>
      <vt:lpstr>矩阵乘法的性质</vt:lpstr>
      <vt:lpstr>矩阵乘法的性质</vt:lpstr>
      <vt:lpstr>矩阵的乘幂 Powers of a Matrix</vt:lpstr>
      <vt:lpstr>矩阵的转置 Transpose of a Matrix</vt:lpstr>
      <vt:lpstr>矩阵的转置 Transpose of a Matrix</vt:lpstr>
      <vt:lpstr>可逆矩阵invertible</vt:lpstr>
      <vt:lpstr>逆阵的唯一性</vt:lpstr>
      <vt:lpstr>奇异矩阵</vt:lpstr>
      <vt:lpstr>矩阵可逆的检验方法</vt:lpstr>
      <vt:lpstr>矩阵的逆</vt:lpstr>
      <vt:lpstr>可逆矩阵</vt:lpstr>
      <vt:lpstr>可逆矩阵</vt:lpstr>
      <vt:lpstr>初等矩阵elementary matrix </vt:lpstr>
      <vt:lpstr>初等矩阵的逆</vt:lpstr>
      <vt:lpstr>矩阵可逆的判定定理</vt:lpstr>
      <vt:lpstr>矩阵的逆阵求解算法</vt:lpstr>
      <vt:lpstr>PowerPoint 演示文稿</vt:lpstr>
      <vt:lpstr>可逆矩阵定理</vt:lpstr>
      <vt:lpstr>一个事实</vt:lpstr>
      <vt:lpstr>可逆线性变换</vt:lpstr>
      <vt:lpstr>可逆线性变换</vt:lpstr>
      <vt:lpstr>分块矩阵Partitioned (or block) matrix </vt:lpstr>
      <vt:lpstr>分块矩阵的加法与标量乘法</vt:lpstr>
      <vt:lpstr>分块矩阵的乘法</vt:lpstr>
      <vt:lpstr>分块矩阵的乘法-Column-Row Expansion of AB</vt:lpstr>
      <vt:lpstr>分块矩阵的逆</vt:lpstr>
      <vt:lpstr>Inverse of Partitioned Matrices</vt:lpstr>
      <vt:lpstr>分块对角矩阵block diagonal matrix </vt:lpstr>
      <vt:lpstr>第三章 行列式</vt:lpstr>
      <vt:lpstr>余因子展开式</vt:lpstr>
      <vt:lpstr>余因子展开式</vt:lpstr>
      <vt:lpstr>三角阵的行列式</vt:lpstr>
      <vt:lpstr>行变换定理</vt:lpstr>
      <vt:lpstr>行列式的计算</vt:lpstr>
      <vt:lpstr>行列式的计算</vt:lpstr>
      <vt:lpstr>列变换</vt:lpstr>
      <vt:lpstr>行列式与矩阵乘积</vt:lpstr>
      <vt:lpstr>克拉默法则</vt:lpstr>
      <vt:lpstr>逆矩阵公式</vt:lpstr>
      <vt:lpstr>行列式的几何解释</vt:lpstr>
      <vt:lpstr>线性变换</vt:lpstr>
      <vt:lpstr>第四章 向量空间</vt:lpstr>
      <vt:lpstr>向量空间</vt:lpstr>
      <vt:lpstr>向量空间</vt:lpstr>
      <vt:lpstr>PowerPoint 演示文稿</vt:lpstr>
      <vt:lpstr>子空间</vt:lpstr>
      <vt:lpstr>子空间</vt:lpstr>
      <vt:lpstr>描述子空间的一种方法（回顾chap2.8）</vt:lpstr>
      <vt:lpstr>此法构造的子空间的特例</vt:lpstr>
      <vt:lpstr>另一种产生子空间的方式</vt:lpstr>
      <vt:lpstr>零空间是子空间</vt:lpstr>
      <vt:lpstr>零空间与列空间的对比</vt:lpstr>
      <vt:lpstr>线性变换的核与值域</vt:lpstr>
      <vt:lpstr>线性无关集</vt:lpstr>
      <vt:lpstr>线性无关集</vt:lpstr>
      <vt:lpstr>基</vt:lpstr>
      <vt:lpstr>生成集定理</vt:lpstr>
      <vt:lpstr>ColA和NulA的基</vt:lpstr>
      <vt:lpstr>PowerPoint 演示文稿</vt:lpstr>
      <vt:lpstr>PowerPoint 演示文稿</vt:lpstr>
      <vt:lpstr>坐标系（chap2.9）</vt:lpstr>
      <vt:lpstr>坐标系</vt:lpstr>
      <vt:lpstr>       中B-坐标与标准坐标的转换</vt:lpstr>
      <vt:lpstr>V到       的坐标映射</vt:lpstr>
      <vt:lpstr>坐标映射</vt:lpstr>
      <vt:lpstr>向量空间的维数</vt:lpstr>
      <vt:lpstr>PowerPoint 演示文稿</vt:lpstr>
      <vt:lpstr>向量空间的维数</vt:lpstr>
      <vt:lpstr>有限维空间的子空间</vt:lpstr>
      <vt:lpstr>基定理</vt:lpstr>
      <vt:lpstr>Nul A和Col A的维数</vt:lpstr>
      <vt:lpstr>行空间</vt:lpstr>
      <vt:lpstr>行空间 </vt:lpstr>
      <vt:lpstr>秩定理</vt:lpstr>
      <vt:lpstr>秩和可逆矩阵定理</vt:lpstr>
      <vt:lpstr>第五章 特征值与特征向量</vt:lpstr>
      <vt:lpstr>特征值和特征向量</vt:lpstr>
      <vt:lpstr>特征空间</vt:lpstr>
      <vt:lpstr>特征值</vt:lpstr>
      <vt:lpstr>可逆矩阵定理（续）</vt:lpstr>
      <vt:lpstr>PowerPoint 演示文稿</vt:lpstr>
      <vt:lpstr>特征方程</vt:lpstr>
      <vt:lpstr>重数</vt:lpstr>
      <vt:lpstr>相似性</vt:lpstr>
      <vt:lpstr>相似性</vt:lpstr>
      <vt:lpstr>对角化定理</vt:lpstr>
      <vt:lpstr>PowerPoint 演示文稿</vt:lpstr>
      <vt:lpstr>矩阵可对角化的充分条件</vt:lpstr>
      <vt:lpstr>特征值不是都相异的矩阵</vt:lpstr>
      <vt:lpstr>第六章 正交性和最小二乘法</vt:lpstr>
      <vt:lpstr>内积</vt:lpstr>
      <vt:lpstr>内积</vt:lpstr>
      <vt:lpstr>向量的长度</vt:lpstr>
      <vt:lpstr>Rn空间中的距离</vt:lpstr>
      <vt:lpstr>正交向量</vt:lpstr>
      <vt:lpstr>正交向量</vt:lpstr>
      <vt:lpstr>正交补</vt:lpstr>
      <vt:lpstr>正交集</vt:lpstr>
      <vt:lpstr>正交集</vt:lpstr>
      <vt:lpstr>正交基 </vt:lpstr>
      <vt:lpstr>正交投影</vt:lpstr>
      <vt:lpstr>单位正交集</vt:lpstr>
      <vt:lpstr>单位正交集</vt:lpstr>
      <vt:lpstr>单位正交集</vt:lpstr>
      <vt:lpstr>正交矩阵</vt:lpstr>
      <vt:lpstr>格拉姆-施密特方法</vt:lpstr>
      <vt:lpstr>标准正交基</vt:lpstr>
      <vt:lpstr>矩阵的QR分解</vt:lpstr>
      <vt:lpstr>第7章 对称矩阵和二次型</vt:lpstr>
      <vt:lpstr>对称矩阵symmetric matrix </vt:lpstr>
      <vt:lpstr>可正交对角化</vt:lpstr>
      <vt:lpstr>谱定理 </vt:lpstr>
      <vt:lpstr>谱分解Spectral Decomposition </vt:lpstr>
      <vt:lpstr>二次型 Quadratic form</vt:lpstr>
      <vt:lpstr>PowerPoint 演示文稿</vt:lpstr>
      <vt:lpstr>二次型的变量代换</vt:lpstr>
      <vt:lpstr>二次型的变量代换</vt:lpstr>
      <vt:lpstr>主轴定理Principal Axes Theorem </vt:lpstr>
      <vt:lpstr>主轴的几何意义</vt:lpstr>
      <vt:lpstr>二次型的分类</vt:lpstr>
      <vt:lpstr>二次型与特征值Quadratic Forms and Eigenvalues</vt:lpstr>
      <vt:lpstr>矩阵的分类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</dc:creator>
  <cp:lastModifiedBy>ww</cp:lastModifiedBy>
  <cp:revision>23</cp:revision>
  <dcterms:created xsi:type="dcterms:W3CDTF">2015-05-05T14:26:44Z</dcterms:created>
  <dcterms:modified xsi:type="dcterms:W3CDTF">2015-05-10T15:35:43Z</dcterms:modified>
</cp:coreProperties>
</file>